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1"/>
  </p:notesMasterIdLst>
  <p:handoutMasterIdLst>
    <p:handoutMasterId r:id="rId112"/>
  </p:handoutMasterIdLst>
  <p:sldIdLst>
    <p:sldId id="274" r:id="rId2"/>
    <p:sldId id="1346" r:id="rId3"/>
    <p:sldId id="1294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1343" r:id="rId12"/>
    <p:sldId id="362" r:id="rId13"/>
    <p:sldId id="363" r:id="rId14"/>
    <p:sldId id="1344" r:id="rId15"/>
    <p:sldId id="1338" r:id="rId16"/>
    <p:sldId id="1339" r:id="rId17"/>
    <p:sldId id="1075" r:id="rId18"/>
    <p:sldId id="993" r:id="rId19"/>
    <p:sldId id="1045" r:id="rId20"/>
    <p:sldId id="1050" r:id="rId21"/>
    <p:sldId id="1044" r:id="rId22"/>
    <p:sldId id="1345" r:id="rId23"/>
    <p:sldId id="1055" r:id="rId24"/>
    <p:sldId id="1054" r:id="rId25"/>
    <p:sldId id="1046" r:id="rId26"/>
    <p:sldId id="1051" r:id="rId27"/>
    <p:sldId id="1048" r:id="rId28"/>
    <p:sldId id="1052" r:id="rId29"/>
    <p:sldId id="1315" r:id="rId30"/>
    <p:sldId id="1047" r:id="rId31"/>
    <p:sldId id="1049" r:id="rId32"/>
    <p:sldId id="1053" r:id="rId33"/>
    <p:sldId id="1072" r:id="rId34"/>
    <p:sldId id="1320" r:id="rId35"/>
    <p:sldId id="368" r:id="rId36"/>
    <p:sldId id="369" r:id="rId37"/>
    <p:sldId id="1070" r:id="rId38"/>
    <p:sldId id="372" r:id="rId39"/>
    <p:sldId id="373" r:id="rId40"/>
    <p:sldId id="393" r:id="rId41"/>
    <p:sldId id="1092" r:id="rId42"/>
    <p:sldId id="1319" r:id="rId43"/>
    <p:sldId id="1318" r:id="rId44"/>
    <p:sldId id="1321" r:id="rId45"/>
    <p:sldId id="1322" r:id="rId46"/>
    <p:sldId id="1323" r:id="rId47"/>
    <p:sldId id="1324" r:id="rId48"/>
    <p:sldId id="1325" r:id="rId49"/>
    <p:sldId id="1326" r:id="rId50"/>
    <p:sldId id="1327" r:id="rId51"/>
    <p:sldId id="1337" r:id="rId52"/>
    <p:sldId id="1313" r:id="rId53"/>
    <p:sldId id="1316" r:id="rId54"/>
    <p:sldId id="1317" r:id="rId55"/>
    <p:sldId id="1328" r:id="rId56"/>
    <p:sldId id="1329" r:id="rId57"/>
    <p:sldId id="436" r:id="rId58"/>
    <p:sldId id="437" r:id="rId59"/>
    <p:sldId id="439" r:id="rId60"/>
    <p:sldId id="440" r:id="rId61"/>
    <p:sldId id="1330" r:id="rId62"/>
    <p:sldId id="442" r:id="rId63"/>
    <p:sldId id="1331" r:id="rId64"/>
    <p:sldId id="1332" r:id="rId65"/>
    <p:sldId id="1057" r:id="rId66"/>
    <p:sldId id="1062" r:id="rId67"/>
    <p:sldId id="1063" r:id="rId68"/>
    <p:sldId id="1064" r:id="rId69"/>
    <p:sldId id="1333" r:id="rId70"/>
    <p:sldId id="1334" r:id="rId71"/>
    <p:sldId id="448" r:id="rId72"/>
    <p:sldId id="1059" r:id="rId73"/>
    <p:sldId id="450" r:id="rId74"/>
    <p:sldId id="1309" r:id="rId75"/>
    <p:sldId id="1310" r:id="rId76"/>
    <p:sldId id="397" r:id="rId77"/>
    <p:sldId id="1088" r:id="rId78"/>
    <p:sldId id="1347" r:id="rId79"/>
    <p:sldId id="1090" r:id="rId80"/>
    <p:sldId id="1091" r:id="rId81"/>
    <p:sldId id="312" r:id="rId82"/>
    <p:sldId id="332" r:id="rId83"/>
    <p:sldId id="321" r:id="rId84"/>
    <p:sldId id="322" r:id="rId85"/>
    <p:sldId id="315" r:id="rId86"/>
    <p:sldId id="326" r:id="rId87"/>
    <p:sldId id="316" r:id="rId88"/>
    <p:sldId id="327" r:id="rId89"/>
    <p:sldId id="328" r:id="rId90"/>
    <p:sldId id="329" r:id="rId91"/>
    <p:sldId id="330" r:id="rId92"/>
    <p:sldId id="320" r:id="rId93"/>
    <p:sldId id="323" r:id="rId94"/>
    <p:sldId id="1080" r:id="rId95"/>
    <p:sldId id="1082" r:id="rId96"/>
    <p:sldId id="1083" r:id="rId97"/>
    <p:sldId id="1084" r:id="rId98"/>
    <p:sldId id="324" r:id="rId99"/>
    <p:sldId id="325" r:id="rId100"/>
    <p:sldId id="339" r:id="rId101"/>
    <p:sldId id="404" r:id="rId102"/>
    <p:sldId id="1335" r:id="rId103"/>
    <p:sldId id="1336" r:id="rId104"/>
    <p:sldId id="1067" r:id="rId105"/>
    <p:sldId id="939" r:id="rId106"/>
    <p:sldId id="1341" r:id="rId107"/>
    <p:sldId id="1342" r:id="rId108"/>
    <p:sldId id="1311" r:id="rId109"/>
    <p:sldId id="1312" r:id="rId11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6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19" Type="http://schemas.openxmlformats.org/officeDocument/2006/relationships/customXml" Target="../customXml/item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ustomXml" Target="../customXml/item3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82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59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9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07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1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97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1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14851-DD69-DA45-3AD3-3938D6B01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DAF63-DDEA-9BB2-80AE-7852A0B66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A4EA9-2815-7FFB-CCF4-D96A385CB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BE755-7B01-08B3-5E65-A071478CF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0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EEFF6-D6F0-1F4D-DC8D-8E51FAFE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CEB71-9ADC-746D-DF6C-97FEEBCF3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FEDA9D-CE50-9196-01A2-D0C066F0C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B2014-BDCF-0BD9-E392-3906AF3C3A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2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54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4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71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30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8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5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0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1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29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0.png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4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9.png"/><Relationship Id="rId4" Type="http://schemas.openxmlformats.org/officeDocument/2006/relationships/image" Target="../media/image2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481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wiki.org/wiki/Variance_of_Discrete_Uniform_Distribu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31F7EA-5788-16A4-6580-63AFCAF4190A}"/>
              </a:ext>
            </a:extLst>
          </p:cNvPr>
          <p:cNvCxnSpPr>
            <a:cxnSpLocks/>
          </p:cNvCxnSpPr>
          <p:nvPr/>
        </p:nvCxnSpPr>
        <p:spPr>
          <a:xfrm>
            <a:off x="2886783" y="4826236"/>
            <a:ext cx="0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24EA6-C192-C514-BE1C-2489C77D4DF9}"/>
              </a:ext>
            </a:extLst>
          </p:cNvPr>
          <p:cNvCxnSpPr>
            <a:cxnSpLocks/>
          </p:cNvCxnSpPr>
          <p:nvPr/>
        </p:nvCxnSpPr>
        <p:spPr>
          <a:xfrm>
            <a:off x="3144981" y="4826236"/>
            <a:ext cx="918199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7A70AF-9BBC-70D3-D7BC-8E32B430219C}"/>
              </a:ext>
            </a:extLst>
          </p:cNvPr>
          <p:cNvCxnSpPr>
            <a:cxnSpLocks/>
          </p:cNvCxnSpPr>
          <p:nvPr/>
        </p:nvCxnSpPr>
        <p:spPr>
          <a:xfrm>
            <a:off x="3463635" y="4826236"/>
            <a:ext cx="2037779" cy="350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ECBEA-8E78-B9FF-A4CF-97D1EA2395B7}"/>
              </a:ext>
            </a:extLst>
          </p:cNvPr>
          <p:cNvCxnSpPr>
            <a:cxnSpLocks/>
          </p:cNvCxnSpPr>
          <p:nvPr/>
        </p:nvCxnSpPr>
        <p:spPr>
          <a:xfrm flipH="1">
            <a:off x="3463635" y="4795916"/>
            <a:ext cx="2327565" cy="3806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1D582A-98E9-DD66-3968-24CD4237E20E}"/>
              </a:ext>
            </a:extLst>
          </p:cNvPr>
          <p:cNvCxnSpPr>
            <a:cxnSpLocks/>
          </p:cNvCxnSpPr>
          <p:nvPr/>
        </p:nvCxnSpPr>
        <p:spPr>
          <a:xfrm flipH="1">
            <a:off x="4796912" y="4795916"/>
            <a:ext cx="994288" cy="3806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BDFB46-D4DE-2846-8E96-731E6ACD5825}"/>
              </a:ext>
            </a:extLst>
          </p:cNvPr>
          <p:cNvCxnSpPr>
            <a:cxnSpLocks/>
          </p:cNvCxnSpPr>
          <p:nvPr/>
        </p:nvCxnSpPr>
        <p:spPr>
          <a:xfrm>
            <a:off x="5791200" y="4795916"/>
            <a:ext cx="358039" cy="39580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C9C46E-8E40-6AB6-17EB-ADAF80C62523}"/>
              </a:ext>
            </a:extLst>
          </p:cNvPr>
          <p:cNvSpPr/>
          <p:nvPr/>
        </p:nvSpPr>
        <p:spPr>
          <a:xfrm>
            <a:off x="3650043" y="5126055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E31F0-A822-15A6-7AB9-839878671799}"/>
              </a:ext>
            </a:extLst>
          </p:cNvPr>
          <p:cNvSpPr/>
          <p:nvPr/>
        </p:nvSpPr>
        <p:spPr>
          <a:xfrm>
            <a:off x="4956279" y="5122352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0BE6D6-9AE0-A958-B7CF-8A67F79F5891}"/>
              </a:ext>
            </a:extLst>
          </p:cNvPr>
          <p:cNvSpPr/>
          <p:nvPr/>
        </p:nvSpPr>
        <p:spPr>
          <a:xfrm>
            <a:off x="6391108" y="5118649"/>
            <a:ext cx="166255" cy="2191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  <p:bldP spid="5" grpId="0" animBg="1"/>
      <p:bldP spid="5" grpId="1" animBg="1"/>
      <p:bldP spid="16" grpId="0" animBg="1"/>
      <p:bldP spid="16" grpId="1" animBg="1"/>
      <p:bldP spid="18" grpId="0" animBg="1"/>
      <p:bldP spid="18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</a:t>
                </a:r>
                <a:r>
                  <a:rPr lang="en-US" b="1" dirty="0"/>
                  <a:t>actual</a:t>
                </a:r>
                <a:r>
                  <a:rPr lang="en-US" dirty="0"/>
                  <a:t> number of lattice points </a:t>
                </a:r>
                <a:r>
                  <a:rPr lang="en-US" i="1" dirty="0"/>
                  <a:t>versus</a:t>
                </a:r>
                <a:r>
                  <a:rPr lang="en-US" dirty="0"/>
                  <a:t>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543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101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B117A7-8FE8-6B57-D984-7F380A68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6" y="1490409"/>
            <a:ext cx="6771428" cy="490476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6277F0-4C32-BE49-010A-8DD285CEE151}"/>
              </a:ext>
            </a:extLst>
          </p:cNvPr>
          <p:cNvGrpSpPr/>
          <p:nvPr/>
        </p:nvGrpSpPr>
        <p:grpSpPr>
          <a:xfrm>
            <a:off x="5712022" y="3985318"/>
            <a:ext cx="766402" cy="369332"/>
            <a:chOff x="4968362" y="2079211"/>
            <a:chExt cx="76640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3014F1-4943-E4CF-25C9-037738A8D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7138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470262-5A4E-B6D1-E64D-27203B1C89F5}"/>
                </a:ext>
              </a:extLst>
            </p:cNvPr>
            <p:cNvSpPr txBox="1"/>
            <p:nvPr/>
          </p:nvSpPr>
          <p:spPr>
            <a:xfrm>
              <a:off x="535130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807EB0-A5AC-8D72-ED12-99F40D3672C9}"/>
              </a:ext>
            </a:extLst>
          </p:cNvPr>
          <p:cNvGrpSpPr/>
          <p:nvPr/>
        </p:nvGrpSpPr>
        <p:grpSpPr>
          <a:xfrm>
            <a:off x="4723559" y="421340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3E25F9-E6ED-7F1C-D292-E911BD3858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B0BA53-28F0-9AB8-80E4-8E1D29A5A1E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FA76BC-5D25-73B9-B04D-18807F680C30}"/>
              </a:ext>
            </a:extLst>
          </p:cNvPr>
          <p:cNvGrpSpPr/>
          <p:nvPr/>
        </p:nvGrpSpPr>
        <p:grpSpPr>
          <a:xfrm>
            <a:off x="3390127" y="169445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770071-195A-B967-4BDF-F71DF1C76C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2AB303-2A92-2FA2-8F45-634602B77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CF7B0CF-9FB5-7968-2F94-1F9182F3C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243" y="3346923"/>
            <a:ext cx="1895492" cy="100227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C66B38F-34D9-799C-568A-04E6E1498586}"/>
              </a:ext>
            </a:extLst>
          </p:cNvPr>
          <p:cNvGrpSpPr/>
          <p:nvPr/>
        </p:nvGrpSpPr>
        <p:grpSpPr>
          <a:xfrm>
            <a:off x="2185941" y="1937825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26242A-D7EE-FB9D-FC62-7E3EAAD4D6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997007D-2A83-318E-0B48-84679EAA7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3D81BB-96A7-4DD8-6339-321D055E3439}"/>
              </a:ext>
            </a:extLst>
          </p:cNvPr>
          <p:cNvGrpSpPr/>
          <p:nvPr/>
        </p:nvGrpSpPr>
        <p:grpSpPr>
          <a:xfrm>
            <a:off x="4671835" y="245215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525686-4B46-642E-F5F2-92B33091593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5EC1112-3DF2-6774-64CA-84D2D2C09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CBECA5F-DB9D-AFBC-CB92-E86189937E30}"/>
              </a:ext>
            </a:extLst>
          </p:cNvPr>
          <p:cNvSpPr/>
          <p:nvPr/>
        </p:nvSpPr>
        <p:spPr>
          <a:xfrm>
            <a:off x="1579870" y="2212147"/>
            <a:ext cx="3003415" cy="89780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D5EA0D4-7C4F-B77E-0F83-D611D69B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549" y="1423961"/>
            <a:ext cx="3003740" cy="99187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08F978E-C9E5-6AF4-2FAD-317AECC6DC13}"/>
              </a:ext>
            </a:extLst>
          </p:cNvPr>
          <p:cNvGrpSpPr/>
          <p:nvPr/>
        </p:nvGrpSpPr>
        <p:grpSpPr>
          <a:xfrm>
            <a:off x="2520236" y="305425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702EB8-7342-8158-298F-FFBC9A5791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510A05C-9673-9599-30EE-8BD5A5B86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730D31-ECDB-70D6-A0BF-362549CFF1AA}"/>
              </a:ext>
            </a:extLst>
          </p:cNvPr>
          <p:cNvGrpSpPr/>
          <p:nvPr/>
        </p:nvGrpSpPr>
        <p:grpSpPr>
          <a:xfrm>
            <a:off x="7866158" y="4437008"/>
            <a:ext cx="829417" cy="369332"/>
            <a:chOff x="2157212" y="5360480"/>
            <a:chExt cx="829417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A1783D-F218-57D8-3D75-9E8529CA44BF}"/>
                </a:ext>
              </a:extLst>
            </p:cNvPr>
            <p:cNvSpPr txBox="1"/>
            <p:nvPr/>
          </p:nvSpPr>
          <p:spPr>
            <a:xfrm>
              <a:off x="2603171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F82FECA-2FD7-6DA1-ED7D-757F847DD9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5781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09B5367-7D02-E3BD-7C5B-FE5CEB2B0414}"/>
              </a:ext>
            </a:extLst>
          </p:cNvPr>
          <p:cNvGrpSpPr/>
          <p:nvPr/>
        </p:nvGrpSpPr>
        <p:grpSpPr>
          <a:xfrm>
            <a:off x="4228330" y="4656351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05AB9C-F8BD-F644-64EF-5B5B073857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950DBE-0278-6A4F-1B22-7853EBC98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2BA740-A05E-92A7-BDCD-7EB147762774}"/>
              </a:ext>
            </a:extLst>
          </p:cNvPr>
          <p:cNvSpPr/>
          <p:nvPr/>
        </p:nvSpPr>
        <p:spPr>
          <a:xfrm>
            <a:off x="2959363" y="4513391"/>
            <a:ext cx="1623921" cy="198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9E1EA-F01E-4680-C585-C50B4E282BF9}"/>
              </a:ext>
            </a:extLst>
          </p:cNvPr>
          <p:cNvSpPr/>
          <p:nvPr/>
        </p:nvSpPr>
        <p:spPr>
          <a:xfrm>
            <a:off x="4821847" y="4513391"/>
            <a:ext cx="2951889" cy="198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0A118-155C-0F82-9013-33D0D1A26268}"/>
              </a:ext>
            </a:extLst>
          </p:cNvPr>
          <p:cNvSpPr/>
          <p:nvPr/>
        </p:nvSpPr>
        <p:spPr>
          <a:xfrm>
            <a:off x="7486185" y="3457001"/>
            <a:ext cx="401444" cy="27831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353526-C07D-1756-2D12-62F8324D186F}"/>
              </a:ext>
            </a:extLst>
          </p:cNvPr>
          <p:cNvSpPr/>
          <p:nvPr/>
        </p:nvSpPr>
        <p:spPr>
          <a:xfrm>
            <a:off x="8076371" y="3457000"/>
            <a:ext cx="495200" cy="27831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C4AE7F-B251-C16C-1476-B825D94DCD05}"/>
              </a:ext>
            </a:extLst>
          </p:cNvPr>
          <p:cNvSpPr/>
          <p:nvPr/>
        </p:nvSpPr>
        <p:spPr>
          <a:xfrm>
            <a:off x="7773736" y="3951758"/>
            <a:ext cx="671453" cy="27831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7323F02-B2D6-BABB-00DD-9B245D585B44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 rot="5400000">
            <a:off x="5340077" y="2166560"/>
            <a:ext cx="778079" cy="3915583"/>
          </a:xfrm>
          <a:prstGeom prst="bentConnector3">
            <a:avLst>
              <a:gd name="adj1" fmla="val 17949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68001C-0D49-ABD5-950F-0C28DD4C0D21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 flipH="1">
            <a:off x="8109463" y="3596156"/>
            <a:ext cx="462108" cy="355602"/>
          </a:xfrm>
          <a:prstGeom prst="bentConnector4">
            <a:avLst>
              <a:gd name="adj1" fmla="val -49469"/>
              <a:gd name="adj2" fmla="val 69566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062008E-B4C6-B73E-B2D5-F6B514A8213C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 flipH="1">
            <a:off x="6297792" y="4090914"/>
            <a:ext cx="2147397" cy="620917"/>
          </a:xfrm>
          <a:prstGeom prst="bentConnector4">
            <a:avLst>
              <a:gd name="adj1" fmla="val -15924"/>
              <a:gd name="adj2" fmla="val 136817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70D791E-FB4C-11A1-2F1B-374895AA1953}"/>
              </a:ext>
            </a:extLst>
          </p:cNvPr>
          <p:cNvGrpSpPr/>
          <p:nvPr/>
        </p:nvGrpSpPr>
        <p:grpSpPr>
          <a:xfrm>
            <a:off x="5246480" y="5523358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D2025-BDFD-C02A-B700-FB7E25DFA9D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DB9C1C-94B1-BA94-E0B9-5C8928DC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04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" grpId="0" animBg="1"/>
      <p:bldP spid="3" grpId="0" animBg="1"/>
      <p:bldP spid="7" grpId="0" animBg="1"/>
      <p:bldP spid="13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3A7E6-1206-971A-A8ED-15DE2612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1" y="2217475"/>
            <a:ext cx="8489937" cy="1732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E4F6F-E478-8C80-5359-8D7E7ED13E05}"/>
              </a:ext>
            </a:extLst>
          </p:cNvPr>
          <p:cNvSpPr/>
          <p:nvPr/>
        </p:nvSpPr>
        <p:spPr>
          <a:xfrm>
            <a:off x="6826889" y="2217475"/>
            <a:ext cx="1990079" cy="173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0F5236-BE9E-FD02-289B-3FA1D8EA59FF}"/>
              </a:ext>
            </a:extLst>
          </p:cNvPr>
          <p:cNvCxnSpPr/>
          <p:nvPr/>
        </p:nvCxnSpPr>
        <p:spPr>
          <a:xfrm flipV="1">
            <a:off x="5261548" y="3912433"/>
            <a:ext cx="464695" cy="846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6B994B-D64C-04E3-550F-4623A3121A9B}"/>
              </a:ext>
            </a:extLst>
          </p:cNvPr>
          <p:cNvGrpSpPr/>
          <p:nvPr/>
        </p:nvGrpSpPr>
        <p:grpSpPr>
          <a:xfrm>
            <a:off x="1417552" y="4335905"/>
            <a:ext cx="6308896" cy="2002898"/>
            <a:chOff x="1456202" y="4335905"/>
            <a:chExt cx="6308896" cy="20028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90D729-79B3-3AF7-87F6-2207F1CFB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5019" y="4335905"/>
              <a:ext cx="1990079" cy="200289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548D167-2528-C1D3-E24D-E82042A02122}"/>
                </a:ext>
              </a:extLst>
            </p:cNvPr>
            <p:cNvGrpSpPr/>
            <p:nvPr/>
          </p:nvGrpSpPr>
          <p:grpSpPr>
            <a:xfrm>
              <a:off x="1456202" y="4392118"/>
              <a:ext cx="3115797" cy="1934754"/>
              <a:chOff x="766656" y="4380187"/>
              <a:chExt cx="3115797" cy="193475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9D2483-4D92-6E8D-97BC-720FEA74A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225"/>
              <a:stretch/>
            </p:blipFill>
            <p:spPr>
              <a:xfrm>
                <a:off x="766656" y="4380187"/>
                <a:ext cx="3115797" cy="132918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7A229A-537E-8FD6-3C13-13C36E52AEFF}"/>
                  </a:ext>
                </a:extLst>
              </p:cNvPr>
              <p:cNvSpPr txBox="1"/>
              <p:nvPr/>
            </p:nvSpPr>
            <p:spPr>
              <a:xfrm>
                <a:off x="1284257" y="5699388"/>
                <a:ext cx="208059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Carl Friedrich Gauss</a:t>
                </a:r>
              </a:p>
              <a:p>
                <a:pPr algn="ctr"/>
                <a:r>
                  <a:rPr lang="en-US" sz="1600" dirty="0"/>
                  <a:t>(1777 – 1855)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9EDA2F-A366-4041-FB40-904331CEE282}"/>
              </a:ext>
            </a:extLst>
          </p:cNvPr>
          <p:cNvSpPr txBox="1"/>
          <p:nvPr/>
        </p:nvSpPr>
        <p:spPr>
          <a:xfrm>
            <a:off x="6826889" y="1590907"/>
            <a:ext cx="1990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The </a:t>
            </a:r>
            <a:r>
              <a:rPr lang="en-US" sz="1600" b="1" dirty="0">
                <a:solidFill>
                  <a:srgbClr val="FF0000"/>
                </a:solidFill>
              </a:rPr>
              <a:t>% relative error </a:t>
            </a:r>
            <a:r>
              <a:rPr lang="en-US" sz="1600" dirty="0">
                <a:solidFill>
                  <a:srgbClr val="FF0000"/>
                </a:solidFill>
              </a:rPr>
              <a:t>is </a:t>
            </a:r>
            <a:r>
              <a:rPr lang="en-US" sz="1600" i="1" dirty="0">
                <a:solidFill>
                  <a:srgbClr val="FF0000"/>
                </a:solidFill>
              </a:rPr>
              <a:t>diminishing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E3D9C-A13B-8CAE-EFE9-DFA45D9C3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2B19C-A274-2A2A-B8B5-34FE30DCB925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8218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</a:t>
            </a:r>
            <a:r>
              <a:rPr lang="en-US" sz="2400" b="1" kern="0" noProof="0" dirty="0">
                <a:solidFill>
                  <a:srgbClr val="0070C0"/>
                </a:solidFill>
              </a:rPr>
              <a:t>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C6E84E-D4DF-5540-A578-DA912C6B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625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mean</a:t>
            </a:r>
            <a:r>
              <a:rPr lang="en-US" sz="2400" dirty="0"/>
              <a:t> of a set is often </a:t>
            </a:r>
            <a:r>
              <a:rPr lang="en-US" sz="2400" u="sng" dirty="0"/>
              <a:t>not</a:t>
            </a:r>
            <a:r>
              <a:rPr lang="en-US" sz="2400" dirty="0"/>
              <a:t> enough of a </a:t>
            </a:r>
            <a:r>
              <a:rPr lang="en-US" sz="2400" i="1" dirty="0"/>
              <a:t>meaningful</a:t>
            </a:r>
            <a:r>
              <a:rPr lang="en-US" sz="2400" dirty="0"/>
              <a:t> statistic to describe the </a:t>
            </a:r>
            <a:r>
              <a:rPr lang="en-US" sz="2400" b="1" dirty="0">
                <a:solidFill>
                  <a:srgbClr val="7030A0"/>
                </a:solidFill>
              </a:rPr>
              <a:t>shape</a:t>
            </a:r>
            <a:r>
              <a:rPr lang="en-US" sz="2400" dirty="0"/>
              <a:t> of the distribution –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 is a measure of </a:t>
            </a:r>
            <a:r>
              <a:rPr lang="en-US" sz="2400" b="1" dirty="0"/>
              <a:t>central tendency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random variable distributions have a 1</a:t>
            </a:r>
            <a:r>
              <a:rPr lang="en-US" sz="2400" baseline="30000" dirty="0"/>
              <a:t>st</a:t>
            </a:r>
            <a:r>
              <a:rPr lang="en-US" sz="2400" dirty="0"/>
              <a:t> and 2</a:t>
            </a:r>
            <a:r>
              <a:rPr lang="en-US" sz="2400" baseline="30000" dirty="0"/>
              <a:t>nd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moment</a:t>
            </a:r>
            <a:r>
              <a:rPr lang="en-US" sz="2400" dirty="0"/>
              <a:t> which describes the long-term </a:t>
            </a:r>
            <a:r>
              <a:rPr lang="en-US" sz="2400" i="1" dirty="0"/>
              <a:t>behavior</a:t>
            </a:r>
            <a:r>
              <a:rPr lang="en-US" sz="2400" dirty="0"/>
              <a:t> of those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7030A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96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6C6E84E-D4DF-5540-A578-DA912C6B6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76255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several ways to convert a uniform distribution created by a PRNG into a normal distribution – but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don’t use Biersach's Pachinko method </a:t>
                </a:r>
                <a:r>
                  <a:rPr lang="en-US" sz="2400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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Tests like Pearson's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chi-squared</a:t>
                </a:r>
                <a:r>
                  <a:rPr lang="en-US" sz="2400" dirty="0"/>
                  <a:t> indicate if the discrepancies between the observed and the expected values are </a:t>
                </a:r>
                <a:r>
                  <a:rPr lang="en-US" sz="2400" u="sng" dirty="0"/>
                  <a:t>statistically significant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number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lattice points </a:t>
                </a:r>
                <a:r>
                  <a:rPr lang="en-US" sz="2400" dirty="0"/>
                  <a:t>within a circle leads to another way of calculating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– how is internal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area</a:t>
                </a:r>
                <a:r>
                  <a:rPr lang="en-US" sz="2400" dirty="0"/>
                  <a:t> related to the number of "dots" within a figure?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statistics are only meaningful after generating an extensive sample set – therefore, everything in </a:t>
                </a:r>
                <a:r>
                  <a:rPr lang="en-US" sz="2400" u="sng" dirty="0"/>
                  <a:t>scientific computing</a:t>
                </a:r>
                <a:r>
                  <a:rPr lang="en-US" sz="2400" dirty="0"/>
                  <a:t> requires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big data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6C6E84E-D4DF-5540-A578-DA912C6B6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762552"/>
              </a:xfrm>
              <a:blipFill>
                <a:blip r:embed="rId2"/>
                <a:stretch>
                  <a:fillRect l="-1005" t="-1790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</a:t>
            </a:r>
            <a:r>
              <a:rPr lang="en-US" sz="2400" b="1" dirty="0">
                <a:solidFill>
                  <a:srgbClr val="FF0000"/>
                </a:solidFill>
              </a:rPr>
              <a:t>most significant digit</a:t>
            </a:r>
            <a:r>
              <a:rPr lang="en-US" sz="2400" dirty="0"/>
              <a:t> in 100,000 very large random integers</a:t>
            </a:r>
          </a:p>
          <a:p>
            <a:r>
              <a:rPr lang="en-US" sz="2400" dirty="0"/>
              <a:t>Each of these integers should be chosen from a uniform distribution between 1 and 1,000,000 (inclusive, inclusive) and </a:t>
            </a:r>
            <a:r>
              <a:rPr lang="en-US" sz="2400" b="1" dirty="0">
                <a:solidFill>
                  <a:srgbClr val="00B050"/>
                </a:solidFill>
              </a:rPr>
              <a:t>then raised to the 100</a:t>
            </a:r>
            <a:r>
              <a:rPr lang="en-US" sz="2400" b="1" baseline="30000" dirty="0">
                <a:solidFill>
                  <a:srgbClr val="00B050"/>
                </a:solidFill>
              </a:rPr>
              <a:t>th</a:t>
            </a:r>
            <a:r>
              <a:rPr lang="en-US" sz="2400" b="1" dirty="0">
                <a:solidFill>
                  <a:srgbClr val="00B050"/>
                </a:solidFill>
              </a:rPr>
              <a:t> power!</a:t>
            </a:r>
          </a:p>
          <a:p>
            <a:r>
              <a:rPr lang="en-US" sz="2400" dirty="0"/>
              <a:t>Using pyplot, create a histogram showing the probability of each digit 1 to 9 appearing as the MSD across these large integers</a:t>
            </a:r>
          </a:p>
          <a:p>
            <a:r>
              <a:rPr lang="en-US" sz="2400" dirty="0"/>
              <a:t>Upload your solution to the BNL QIS102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QIS102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04F404-A8D3-3200-CB0E-5EF7E0F345B5}"/>
              </a:ext>
            </a:extLst>
          </p:cNvPr>
          <p:cNvSpPr txBox="1"/>
          <p:nvPr/>
        </p:nvSpPr>
        <p:spPr>
          <a:xfrm>
            <a:off x="238257" y="6012282"/>
            <a:ext cx="423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By taking square root of variance, the standard deviation has the same units as the source data</a:t>
            </a:r>
          </a:p>
        </p:txBody>
      </p:sp>
    </p:spTree>
    <p:extLst>
      <p:ext uri="{BB962C8B-B14F-4D97-AF65-F5344CB8AC3E}">
        <p14:creationId xmlns:p14="http://schemas.microsoft.com/office/powerpoint/2010/main" val="28295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7F11CB-9B56-4980-FAF4-5BC5AC81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40" y="1379882"/>
            <a:ext cx="4455519" cy="4331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4221191" y="257886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6235713" y="3172209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6799759" y="3496199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6799602" y="3806529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414071" y="4360437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6069557" y="510292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1E42E-8C41-8504-0422-38B8C65F2F8C}"/>
                  </a:ext>
                </a:extLst>
              </p:cNvPr>
              <p:cNvSpPr txBox="1"/>
              <p:nvPr/>
            </p:nvSpPr>
            <p:spPr>
              <a:xfrm>
                <a:off x="1005084" y="3496199"/>
                <a:ext cx="826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51E42E-8C41-8504-0422-38B8C65F2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84" y="3496199"/>
                <a:ext cx="8265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13008E-DAC6-AC93-801E-1C2078EA55B5}"/>
                  </a:ext>
                </a:extLst>
              </p:cNvPr>
              <p:cNvSpPr txBox="1"/>
              <p:nvPr/>
            </p:nvSpPr>
            <p:spPr>
              <a:xfrm>
                <a:off x="1005084" y="4351402"/>
                <a:ext cx="8265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913008E-DAC6-AC93-801E-1C2078EA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84" y="4351402"/>
                <a:ext cx="8265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260C4A6-53FB-4A1E-2F4C-70006F95A587}"/>
              </a:ext>
            </a:extLst>
          </p:cNvPr>
          <p:cNvGrpSpPr/>
          <p:nvPr/>
        </p:nvGrpSpPr>
        <p:grpSpPr>
          <a:xfrm>
            <a:off x="1914317" y="5854007"/>
            <a:ext cx="5315366" cy="756233"/>
            <a:chOff x="1841881" y="5854007"/>
            <a:chExt cx="531536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D994D76-3998-B40D-4857-C570AAE5BFB6}"/>
                    </a:ext>
                  </a:extLst>
                </p:cNvPr>
                <p:cNvSpPr txBox="1"/>
                <p:nvPr/>
              </p:nvSpPr>
              <p:spPr>
                <a:xfrm>
                  <a:off x="3614097" y="5854007"/>
                  <a:ext cx="2052293" cy="7562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D994D76-3998-B40D-4857-C570AAE5B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4097" y="5854007"/>
                  <a:ext cx="2052293" cy="7562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B88EA63-5D1A-FACB-3F14-8D082D0369A8}"/>
                    </a:ext>
                  </a:extLst>
                </p:cNvPr>
                <p:cNvSpPr txBox="1"/>
                <p:nvPr/>
              </p:nvSpPr>
              <p:spPr>
                <a:xfrm>
                  <a:off x="1841881" y="5854007"/>
                  <a:ext cx="1202893" cy="75623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B88EA63-5D1A-FACB-3F14-8D082D036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1881" y="5854007"/>
                  <a:ext cx="1202893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33DD5-0FAF-2C64-6541-3C1C25EEEC00}"/>
                    </a:ext>
                  </a:extLst>
                </p:cNvPr>
                <p:cNvSpPr txBox="1"/>
                <p:nvPr/>
              </p:nvSpPr>
              <p:spPr>
                <a:xfrm>
                  <a:off x="6235713" y="6059415"/>
                  <a:ext cx="921534" cy="34541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B33DD5-0FAF-2C64-6541-3C1C25EEEC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713" y="6059415"/>
                  <a:ext cx="921534" cy="345416"/>
                </a:xfrm>
                <a:prstGeom prst="rect">
                  <a:avLst/>
                </a:prstGeom>
                <a:blipFill>
                  <a:blip r:embed="rId7"/>
                  <a:stretch>
                    <a:fillRect l="-3311" r="-1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4288239" y="3544031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6E784D-8BE4-BF61-FCA4-67D6987A7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21"/>
          <a:stretch/>
        </p:blipFill>
        <p:spPr>
          <a:xfrm>
            <a:off x="2437370" y="2352483"/>
            <a:ext cx="4269261" cy="5539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70617D-8B2D-9868-9083-F6053C7D4553}"/>
              </a:ext>
            </a:extLst>
          </p:cNvPr>
          <p:cNvGrpSpPr/>
          <p:nvPr/>
        </p:nvGrpSpPr>
        <p:grpSpPr>
          <a:xfrm>
            <a:off x="1518167" y="2353129"/>
            <a:ext cx="919203" cy="276999"/>
            <a:chOff x="1518167" y="2353129"/>
            <a:chExt cx="919203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032DA7-79A6-F9A3-C3D3-122AC75F77D8}"/>
                    </a:ext>
                  </a:extLst>
                </p:cNvPr>
                <p:cNvSpPr txBox="1"/>
                <p:nvPr/>
              </p:nvSpPr>
              <p:spPr>
                <a:xfrm>
                  <a:off x="1518167" y="2353129"/>
                  <a:ext cx="6265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032DA7-79A6-F9A3-C3D3-122AC75F7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8167" y="2353129"/>
                  <a:ext cx="62658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767" r="-9709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CEF817-E84A-7804-39D0-9611C2415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3692" y="2487720"/>
              <a:ext cx="253678" cy="32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ED23E6-BDD6-D308-B0B4-59BF5778585A}"/>
              </a:ext>
            </a:extLst>
          </p:cNvPr>
          <p:cNvGrpSpPr/>
          <p:nvPr/>
        </p:nvGrpSpPr>
        <p:grpSpPr>
          <a:xfrm>
            <a:off x="1454047" y="2630128"/>
            <a:ext cx="983323" cy="276999"/>
            <a:chOff x="1454047" y="2630128"/>
            <a:chExt cx="983323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77FBE0-BD45-301A-1839-F58F2E375609}"/>
                    </a:ext>
                  </a:extLst>
                </p:cNvPr>
                <p:cNvSpPr txBox="1"/>
                <p:nvPr/>
              </p:nvSpPr>
              <p:spPr>
                <a:xfrm>
                  <a:off x="1454047" y="2630128"/>
                  <a:ext cx="6907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77FBE0-BD45-301A-1839-F58F2E375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4047" y="2630128"/>
                  <a:ext cx="69070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389" t="-28261" r="-19469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83D4BA-B141-5138-7540-D0DDA8560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3692" y="2767981"/>
              <a:ext cx="253678" cy="326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A491AD-7940-7BDD-A41A-2B39FD03AADA}"/>
              </a:ext>
            </a:extLst>
          </p:cNvPr>
          <p:cNvGrpSpPr/>
          <p:nvPr/>
        </p:nvGrpSpPr>
        <p:grpSpPr>
          <a:xfrm>
            <a:off x="6647980" y="2329998"/>
            <a:ext cx="985290" cy="276999"/>
            <a:chOff x="6647980" y="2329998"/>
            <a:chExt cx="985290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18C6B9-39C3-A936-BA72-77D7BD823C1C}"/>
                    </a:ext>
                  </a:extLst>
                </p:cNvPr>
                <p:cNvSpPr txBox="1"/>
                <p:nvPr/>
              </p:nvSpPr>
              <p:spPr>
                <a:xfrm>
                  <a:off x="6999250" y="2329998"/>
                  <a:ext cx="6340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18C6B9-39C3-A936-BA72-77D7BD823C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250" y="2329998"/>
                  <a:ext cx="63402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615" r="-48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0C0A5CD-112C-FB97-4E87-2522C02F4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980" y="2489689"/>
              <a:ext cx="253678" cy="326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CFD0FA-5484-E0AE-02C2-AA05DCEA0AC0}"/>
              </a:ext>
            </a:extLst>
          </p:cNvPr>
          <p:cNvGrpSpPr/>
          <p:nvPr/>
        </p:nvGrpSpPr>
        <p:grpSpPr>
          <a:xfrm>
            <a:off x="6647980" y="2606997"/>
            <a:ext cx="1049410" cy="276999"/>
            <a:chOff x="6647980" y="2606997"/>
            <a:chExt cx="1049410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936F85E-9039-FBBB-E1E0-0F2656B6751F}"/>
                    </a:ext>
                  </a:extLst>
                </p:cNvPr>
                <p:cNvSpPr txBox="1"/>
                <p:nvPr/>
              </p:nvSpPr>
              <p:spPr>
                <a:xfrm>
                  <a:off x="6999250" y="2606997"/>
                  <a:ext cx="698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dirty="0"/>
                    <a:t>0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936F85E-9039-FBBB-E1E0-0F2656B67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250" y="2606997"/>
                  <a:ext cx="69814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696" t="-28889" r="-19130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BB130EA-6857-43C4-156F-627730908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7980" y="2767981"/>
              <a:ext cx="253678" cy="326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74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53F9-3EAD-1CB6-A7DF-6A481FD2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E456-F241-C3D5-C2D3-9A893483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A358E7-4EFA-7DC4-144A-497F1F3D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19" y="1605347"/>
            <a:ext cx="5723809" cy="17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213FC-7285-8F4C-F4F8-6E9E7CFDC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929"/>
          <a:stretch/>
        </p:blipFill>
        <p:spPr>
          <a:xfrm>
            <a:off x="475319" y="3667846"/>
            <a:ext cx="4942857" cy="22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F2FF07B-14E5-AF51-C77A-EECF62074E50}"/>
              </a:ext>
            </a:extLst>
          </p:cNvPr>
          <p:cNvGrpSpPr/>
          <p:nvPr/>
        </p:nvGrpSpPr>
        <p:grpSpPr>
          <a:xfrm>
            <a:off x="3412785" y="1825665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1CDFF7-078D-34F5-19A5-58D60F3AA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2A10B-EFC5-A654-A335-DE763581965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0B6121-AB5D-DC2C-EFD2-E1424BB4650C}"/>
              </a:ext>
            </a:extLst>
          </p:cNvPr>
          <p:cNvGrpSpPr/>
          <p:nvPr/>
        </p:nvGrpSpPr>
        <p:grpSpPr>
          <a:xfrm>
            <a:off x="6119165" y="2010331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CD61242-D738-DA00-820C-E702F9C5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2EF3C0-AD1F-B382-E409-06898103DA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9AD7DE-F067-CCDC-D58A-4C1E0CB15C48}"/>
              </a:ext>
            </a:extLst>
          </p:cNvPr>
          <p:cNvGrpSpPr/>
          <p:nvPr/>
        </p:nvGrpSpPr>
        <p:grpSpPr>
          <a:xfrm>
            <a:off x="2603708" y="2579991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8A9C8E-DC9D-442D-1D70-6888402685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F880767-7BB2-4BEC-9C43-5CACEFF287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9B61BB-B87E-C0C0-DD00-2BE0BA041BF9}"/>
              </a:ext>
            </a:extLst>
          </p:cNvPr>
          <p:cNvGrpSpPr/>
          <p:nvPr/>
        </p:nvGrpSpPr>
        <p:grpSpPr>
          <a:xfrm>
            <a:off x="3041619" y="385782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B330AA-DCAD-B88D-A1D8-461153DE32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9E2379-EEB8-36E4-CA66-CC9C65C47D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DF64C91-76CA-FC18-54E0-F52677F48B82}"/>
              </a:ext>
            </a:extLst>
          </p:cNvPr>
          <p:cNvGrpSpPr/>
          <p:nvPr/>
        </p:nvGrpSpPr>
        <p:grpSpPr>
          <a:xfrm>
            <a:off x="2835355" y="2779431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6BF10B-4379-CCF3-EA28-FA23FEE9043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4FB85E3-55F3-66F5-0916-E67B65113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C61B45A-1EC1-66CA-8949-FA3A6284EF80}"/>
              </a:ext>
            </a:extLst>
          </p:cNvPr>
          <p:cNvGrpSpPr/>
          <p:nvPr/>
        </p:nvGrpSpPr>
        <p:grpSpPr>
          <a:xfrm>
            <a:off x="1666639" y="460920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CFAAEB-4CFA-CA27-2632-0A2710B51D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70F48F-8F38-72F8-A586-0496F742E9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C2591E-23A9-4CA4-06A0-5C4409EFF3BB}"/>
              </a:ext>
            </a:extLst>
          </p:cNvPr>
          <p:cNvGrpSpPr/>
          <p:nvPr/>
        </p:nvGrpSpPr>
        <p:grpSpPr>
          <a:xfrm>
            <a:off x="2256082" y="481654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F7403A-21E6-C2CC-5EA7-DEE96A03A9D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B97CAB-84B7-24A5-0933-7C35E15EC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FA74DC-0D5B-5316-516D-C46933710857}"/>
              </a:ext>
            </a:extLst>
          </p:cNvPr>
          <p:cNvGrpSpPr/>
          <p:nvPr/>
        </p:nvGrpSpPr>
        <p:grpSpPr>
          <a:xfrm>
            <a:off x="2537644" y="500472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ABDFEB-9637-CC35-53DF-C48673AB03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6229AE8-C196-6259-380F-5CA58F2EC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96317B-EAA4-E393-78D0-D5944CCE8143}"/>
              </a:ext>
            </a:extLst>
          </p:cNvPr>
          <p:cNvGrpSpPr/>
          <p:nvPr/>
        </p:nvGrpSpPr>
        <p:grpSpPr>
          <a:xfrm>
            <a:off x="2176676" y="519352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5E35BA-3E2B-E0BD-42FA-42FE4B866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5F7082D-5CF4-8C82-D6AB-175C0796D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1B2B18-9A69-C460-ADCE-3B31056CA6ED}"/>
              </a:ext>
            </a:extLst>
          </p:cNvPr>
          <p:cNvGrpSpPr/>
          <p:nvPr/>
        </p:nvGrpSpPr>
        <p:grpSpPr>
          <a:xfrm>
            <a:off x="3662602" y="55706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2AA401-526C-F747-C933-DFBA53BD88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69FCDC9-B3AD-EA37-E3ED-B3844D1C5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2B9A966-6829-40EB-A450-26EFFE9B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692E20-4886-4475-4715-F5FF5F8EE1DA}"/>
              </a:ext>
            </a:extLst>
          </p:cNvPr>
          <p:cNvSpPr txBox="1"/>
          <p:nvPr/>
        </p:nvSpPr>
        <p:spPr>
          <a:xfrm>
            <a:off x="6812339" y="2017088"/>
            <a:ext cx="2001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[1, 100]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inclusive, inclusive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003314-D119-5065-8E4D-1A17EDF6E328}"/>
              </a:ext>
            </a:extLst>
          </p:cNvPr>
          <p:cNvSpPr/>
          <p:nvPr/>
        </p:nvSpPr>
        <p:spPr>
          <a:xfrm>
            <a:off x="4874282" y="2097882"/>
            <a:ext cx="1166950" cy="199447"/>
          </a:xfrm>
          <a:prstGeom prst="rect">
            <a:avLst/>
          </a:prstGeom>
          <a:noFill/>
          <a:ln w="19050">
            <a:solidFill>
              <a:srgbClr val="754B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2E8E-7E91-4F79-D291-C36D5985E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9693-5189-0562-97C1-AD3B8EB9E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B83DE-F49B-91CA-3826-2B56D4FC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6E3E0-0DD6-1F5B-8999-1E6A6600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19" y="1605347"/>
            <a:ext cx="5723809" cy="17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40C764-423D-7B5F-DFD8-0AAC4B3C1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929"/>
          <a:stretch/>
        </p:blipFill>
        <p:spPr>
          <a:xfrm>
            <a:off x="475319" y="3667846"/>
            <a:ext cx="4942857" cy="22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E4616-EC00-E6D8-FF5D-C30EF8CAF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97"/>
          <a:stretch/>
        </p:blipFill>
        <p:spPr>
          <a:xfrm>
            <a:off x="3808951" y="3944766"/>
            <a:ext cx="4942857" cy="1504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798334-772F-A2A3-907D-9E89616018EE}"/>
              </a:ext>
            </a:extLst>
          </p:cNvPr>
          <p:cNvSpPr/>
          <p:nvPr/>
        </p:nvSpPr>
        <p:spPr>
          <a:xfrm>
            <a:off x="5387998" y="5186092"/>
            <a:ext cx="1819822" cy="188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3A954C-F351-918B-C4AC-BA77C5D204F6}"/>
              </a:ext>
            </a:extLst>
          </p:cNvPr>
          <p:cNvSpPr/>
          <p:nvPr/>
        </p:nvSpPr>
        <p:spPr>
          <a:xfrm>
            <a:off x="7268029" y="5186092"/>
            <a:ext cx="1147981" cy="188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99224-5410-7759-9DF4-4FE9AD5146FF}"/>
              </a:ext>
            </a:extLst>
          </p:cNvPr>
          <p:cNvSpPr/>
          <p:nvPr/>
        </p:nvSpPr>
        <p:spPr>
          <a:xfrm>
            <a:off x="5204781" y="5186092"/>
            <a:ext cx="145422" cy="1881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A22E15-5251-5CEE-A761-D1A57EE48FD4}"/>
              </a:ext>
            </a:extLst>
          </p:cNvPr>
          <p:cNvGrpSpPr/>
          <p:nvPr/>
        </p:nvGrpSpPr>
        <p:grpSpPr>
          <a:xfrm>
            <a:off x="2614526" y="2976698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6BDD0A2-0781-1ADB-FE11-5183F66AB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B7C5A2-ABD8-7DB5-DC5F-3993C6F81B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6A4EEC-22B3-A362-5E14-CE59D0E56725}"/>
              </a:ext>
            </a:extLst>
          </p:cNvPr>
          <p:cNvGrpSpPr/>
          <p:nvPr/>
        </p:nvGrpSpPr>
        <p:grpSpPr>
          <a:xfrm>
            <a:off x="6482152" y="4142303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EBC739-F8B6-D44D-16D8-CC0043FB7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850033-D3CD-D660-DC67-820EBF116BF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D280EC-D8B9-1E4A-B726-A91CBB8F8B95}"/>
              </a:ext>
            </a:extLst>
          </p:cNvPr>
          <p:cNvGrpSpPr/>
          <p:nvPr/>
        </p:nvGrpSpPr>
        <p:grpSpPr>
          <a:xfrm>
            <a:off x="6188714" y="433331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0B6129-956E-857B-7384-1D1A5490BC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D4B5F50-4151-660A-0E66-D30326C36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C564FDD-D1BF-BE15-9B9E-3E02839189B0}"/>
              </a:ext>
            </a:extLst>
          </p:cNvPr>
          <p:cNvGrpSpPr/>
          <p:nvPr/>
        </p:nvGrpSpPr>
        <p:grpSpPr>
          <a:xfrm>
            <a:off x="5471354" y="453228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892889-AD12-3794-3598-CB6AE02405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89B21AC-E9A8-235D-EFED-9B079A524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5123FA3-83CD-5B0E-957D-675F94D24831}"/>
              </a:ext>
            </a:extLst>
          </p:cNvPr>
          <p:cNvGrpSpPr/>
          <p:nvPr/>
        </p:nvGrpSpPr>
        <p:grpSpPr>
          <a:xfrm>
            <a:off x="5568470" y="4718259"/>
            <a:ext cx="1068643" cy="369332"/>
            <a:chOff x="3647644" y="5359159"/>
            <a:chExt cx="1068643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BC4F0E-0A8D-E7AC-CA33-DB1FAFCF397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28C9D3-CCB1-E441-E790-E5DC39D96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19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67" y="4015791"/>
            <a:ext cx="4028799" cy="2577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457A3-27C9-7AC3-19D8-C3614C6F12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14"/>
          <a:stretch/>
        </p:blipFill>
        <p:spPr>
          <a:xfrm>
            <a:off x="663109" y="1675423"/>
            <a:ext cx="7665516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74AC2B-FAC3-99C9-2457-B332CFEA429A}"/>
              </a:ext>
            </a:extLst>
          </p:cNvPr>
          <p:cNvGrpSpPr/>
          <p:nvPr/>
        </p:nvGrpSpPr>
        <p:grpSpPr>
          <a:xfrm>
            <a:off x="4011725" y="2133937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A97D145-8BBD-18D1-94E5-AEB1D4EC90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D686EB-CD42-CD52-B77A-8B26109B41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F1F7F2-DC2E-0DAF-80AF-0308ACF58D8E}"/>
              </a:ext>
            </a:extLst>
          </p:cNvPr>
          <p:cNvGrpSpPr/>
          <p:nvPr/>
        </p:nvGrpSpPr>
        <p:grpSpPr>
          <a:xfrm>
            <a:off x="2722569" y="2361282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ADD8937-6A44-98F3-7525-30E2725AE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38D4BE-43C9-AEA3-B51A-B1626012C8E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0BDDF1-2810-F286-956D-4909F8BF9C23}"/>
              </a:ext>
            </a:extLst>
          </p:cNvPr>
          <p:cNvGrpSpPr/>
          <p:nvPr/>
        </p:nvGrpSpPr>
        <p:grpSpPr>
          <a:xfrm>
            <a:off x="3175427" y="2588587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5DF4ED-F122-149F-7028-348F5A5703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DCD482-1B6C-5DB8-8AC1-46872B21D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7D307C-3DCA-9C86-2F4C-1C63639267C3}"/>
              </a:ext>
            </a:extLst>
          </p:cNvPr>
          <p:cNvSpPr txBox="1"/>
          <p:nvPr/>
        </p:nvSpPr>
        <p:spPr>
          <a:xfrm>
            <a:off x="451540" y="3185223"/>
            <a:ext cx="824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Your numbers will </a:t>
            </a:r>
            <a:r>
              <a:rPr lang="en-US" u="sng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match these, and you will get different numbers </a:t>
            </a:r>
            <a:r>
              <a:rPr lang="en-US" i="1" dirty="0">
                <a:solidFill>
                  <a:srgbClr val="7030A0"/>
                </a:solidFill>
              </a:rPr>
              <a:t>every time </a:t>
            </a:r>
            <a:r>
              <a:rPr lang="en-US" dirty="0">
                <a:solidFill>
                  <a:srgbClr val="7030A0"/>
                </a:solidFill>
              </a:rPr>
              <a:t>you run the program because we generate a random array </a:t>
            </a:r>
            <a:r>
              <a:rPr lang="en-US" b="1" dirty="0">
                <a:solidFill>
                  <a:srgbClr val="7030A0"/>
                </a:solidFill>
              </a:rPr>
              <a:t>without</a:t>
            </a:r>
            <a:r>
              <a:rPr lang="en-US" dirty="0">
                <a:solidFill>
                  <a:srgbClr val="7030A0"/>
                </a:solidFill>
              </a:rPr>
              <a:t> using any </a:t>
            </a:r>
            <a:r>
              <a:rPr lang="en-US" u="sng" dirty="0">
                <a:solidFill>
                  <a:srgbClr val="7030A0"/>
                </a:solidFill>
              </a:rPr>
              <a:t>seed</a:t>
            </a:r>
            <a:r>
              <a:rPr lang="en-US" dirty="0">
                <a:solidFill>
                  <a:srgbClr val="7030A0"/>
                </a:solidFill>
              </a:rPr>
              <a:t>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DA20BC-CF1C-04B2-12D6-DE865BFAE0F0}"/>
              </a:ext>
            </a:extLst>
          </p:cNvPr>
          <p:cNvSpPr txBox="1"/>
          <p:nvPr/>
        </p:nvSpPr>
        <p:spPr>
          <a:xfrm>
            <a:off x="4178859" y="2583755"/>
            <a:ext cx="18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vs. </a:t>
            </a:r>
            <a:r>
              <a:rPr lang="en-US" b="1" u="sng" dirty="0">
                <a:solidFill>
                  <a:srgbClr val="7030A0"/>
                </a:solidFill>
              </a:rPr>
              <a:t>sample</a:t>
            </a:r>
            <a:r>
              <a:rPr lang="en-US" b="1" dirty="0">
                <a:solidFill>
                  <a:srgbClr val="7030A0"/>
                </a:solidFill>
              </a:rPr>
              <a:t>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common statistics on a set of numbers, including </a:t>
            </a:r>
            <a:r>
              <a:rPr lang="en-US" sz="2400" b="1" dirty="0"/>
              <a:t>median</a:t>
            </a:r>
            <a:r>
              <a:rPr lang="en-US" sz="2400" dirty="0"/>
              <a:t> and </a:t>
            </a:r>
            <a:r>
              <a:rPr lang="en-US" sz="2400" b="1" dirty="0"/>
              <a:t>mode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enumerate() </a:t>
            </a:r>
            <a:r>
              <a:rPr lang="en-US" sz="2400" dirty="0"/>
              <a:t>class returns an </a:t>
            </a:r>
            <a:r>
              <a:rPr lang="en-US" sz="2400" b="1" i="1" dirty="0">
                <a:solidFill>
                  <a:srgbClr val="00B050"/>
                </a:solidFill>
              </a:rPr>
              <a:t>iterable</a:t>
            </a:r>
            <a:r>
              <a:rPr lang="en-US" sz="2400" dirty="0"/>
              <a:t> sequence of </a:t>
            </a:r>
            <a:r>
              <a:rPr lang="en-US" sz="2400" b="1" dirty="0">
                <a:solidFill>
                  <a:srgbClr val="FF0000"/>
                </a:solidFill>
              </a:rPr>
              <a:t>tuples</a:t>
            </a:r>
            <a:r>
              <a:rPr lang="en-US" sz="2400" dirty="0"/>
              <a:t>, with each tuple containing </a:t>
            </a:r>
            <a:r>
              <a:rPr lang="en-US" sz="2400" b="1" dirty="0"/>
              <a:t>both</a:t>
            </a:r>
            <a:r>
              <a:rPr lang="en-US" sz="2400" dirty="0"/>
              <a:t> an </a:t>
            </a:r>
            <a:r>
              <a:rPr lang="en-US" sz="2400" u="sng" dirty="0"/>
              <a:t>index</a:t>
            </a:r>
            <a:r>
              <a:rPr lang="en-US" sz="2400" dirty="0"/>
              <a:t> and the corresponding element </a:t>
            </a:r>
            <a:r>
              <a:rPr lang="en-US" sz="2400" u="sng" dirty="0"/>
              <a:t>value</a:t>
            </a:r>
            <a:r>
              <a:rPr lang="en-US" sz="2400" dirty="0"/>
              <a:t> at that index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>
                <a:solidFill>
                  <a:srgbClr val="7030A0"/>
                </a:solidFill>
              </a:rPr>
              <a:t>Bessel’s correction</a:t>
            </a:r>
            <a:r>
              <a:rPr lang="en-US" sz="2400" b="1" dirty="0"/>
              <a:t>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5710-F12B-983C-AF61-E0D53DC5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53" y="1398407"/>
            <a:ext cx="5156095" cy="52984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76E67A-8C6E-E2E6-3193-E6D35761E821}"/>
              </a:ext>
            </a:extLst>
          </p:cNvPr>
          <p:cNvGrpSpPr/>
          <p:nvPr/>
        </p:nvGrpSpPr>
        <p:grpSpPr>
          <a:xfrm>
            <a:off x="3130110" y="169379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B742E6-22F6-6783-C8AB-4FA8AD335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916C8-4781-8BF7-CEEA-882978E22A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97DCB4-9C73-C383-BAC0-28BB2A9CE15C}"/>
              </a:ext>
            </a:extLst>
          </p:cNvPr>
          <p:cNvGrpSpPr/>
          <p:nvPr/>
        </p:nvGrpSpPr>
        <p:grpSpPr>
          <a:xfrm>
            <a:off x="5270241" y="300927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0FCF64-CBF0-F040-8059-136066AC6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7200D-27B5-C4F8-96A6-D9E701D8C0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CC91EB-E94E-FD48-87B0-49FD01A25E30}"/>
              </a:ext>
            </a:extLst>
          </p:cNvPr>
          <p:cNvGrpSpPr/>
          <p:nvPr/>
        </p:nvGrpSpPr>
        <p:grpSpPr>
          <a:xfrm>
            <a:off x="3439410" y="37677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570D37-6D17-8844-9DAB-F209CB14549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71A25B-37B7-7EFC-3743-7A84E904D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D8CAD7-3D41-60CF-890A-B14F8D43A39D}"/>
              </a:ext>
            </a:extLst>
          </p:cNvPr>
          <p:cNvGrpSpPr/>
          <p:nvPr/>
        </p:nvGrpSpPr>
        <p:grpSpPr>
          <a:xfrm>
            <a:off x="6230395" y="4157037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137F7F-9645-F780-5CEC-77987C4B96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37470D-A7F8-6898-63F0-229FB684C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84A7C-8A03-A89F-7137-38428AB34506}"/>
              </a:ext>
            </a:extLst>
          </p:cNvPr>
          <p:cNvSpPr/>
          <p:nvPr/>
        </p:nvSpPr>
        <p:spPr>
          <a:xfrm>
            <a:off x="3863257" y="4259534"/>
            <a:ext cx="930200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ABABD-49C6-94F8-FD20-BE5B1CC32799}"/>
              </a:ext>
            </a:extLst>
          </p:cNvPr>
          <p:cNvGrpSpPr/>
          <p:nvPr/>
        </p:nvGrpSpPr>
        <p:grpSpPr>
          <a:xfrm>
            <a:off x="5545210" y="5123812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668A92D-8370-C139-97A7-9439C00378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8EC3E8E-30CB-EF64-D88F-EE4782220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35E3BA-7131-52CD-EB13-FC9815C25247}"/>
              </a:ext>
            </a:extLst>
          </p:cNvPr>
          <p:cNvGrpSpPr/>
          <p:nvPr/>
        </p:nvGrpSpPr>
        <p:grpSpPr>
          <a:xfrm>
            <a:off x="7150047" y="585954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E19A90-88FD-855D-0C66-7A3AF2EFA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CF6107-FC65-A7AC-C547-2BC12ECAE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3EEC4-AEB7-8A58-5448-4FA21CA664C1}"/>
              </a:ext>
            </a:extLst>
          </p:cNvPr>
          <p:cNvSpPr/>
          <p:nvPr/>
        </p:nvSpPr>
        <p:spPr>
          <a:xfrm>
            <a:off x="3994043" y="3101609"/>
            <a:ext cx="546207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3D31E1-375F-48EE-6F69-7C5F5ADA5897}"/>
              </a:ext>
            </a:extLst>
          </p:cNvPr>
          <p:cNvSpPr/>
          <p:nvPr/>
        </p:nvSpPr>
        <p:spPr>
          <a:xfrm>
            <a:off x="5938837" y="5951879"/>
            <a:ext cx="1133475" cy="18466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25EF2-F7AF-8C81-E6D0-FA47EE7E17C7}"/>
              </a:ext>
            </a:extLst>
          </p:cNvPr>
          <p:cNvGrpSpPr/>
          <p:nvPr/>
        </p:nvGrpSpPr>
        <p:grpSpPr>
          <a:xfrm>
            <a:off x="5002900" y="625159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E7155F-481E-CCB2-EE64-580587DFA7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20FE6ED-AF30-89C6-3D25-640DD557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5A8DD2-8391-A489-E4CD-90363204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23279"/>
            <a:ext cx="1577771" cy="582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964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79640-674A-21C9-2E48-80872D04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79" y="1377027"/>
            <a:ext cx="7232922" cy="5132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1913906" y="1346669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5341956" y="1972312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3620732" y="219450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3620732" y="2405655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5098757" y="261061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4144C41-7FA9-BFD2-53B1-47EA79BB3BFA}"/>
              </a:ext>
            </a:extLst>
          </p:cNvPr>
          <p:cNvGrpSpPr/>
          <p:nvPr/>
        </p:nvGrpSpPr>
        <p:grpSpPr>
          <a:xfrm>
            <a:off x="6891606" y="2812424"/>
            <a:ext cx="1076632" cy="369332"/>
            <a:chOff x="2157212" y="5356391"/>
            <a:chExt cx="1076632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7F38C6-986A-78DC-1346-3E50C98465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105D78-84A1-5962-37E9-A7D94F837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4F16E7-A2F6-F918-BB68-FC80BE5AB116}"/>
              </a:ext>
            </a:extLst>
          </p:cNvPr>
          <p:cNvGrpSpPr/>
          <p:nvPr/>
        </p:nvGrpSpPr>
        <p:grpSpPr>
          <a:xfrm>
            <a:off x="4338485" y="3235834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6D3B4-8BEC-ADD9-317C-AA0979631C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0B19B7-78C9-4063-FA87-325B7A395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B44234D-15C2-D137-30D8-4EF3D4EEF721}"/>
              </a:ext>
            </a:extLst>
          </p:cNvPr>
          <p:cNvSpPr/>
          <p:nvPr/>
        </p:nvSpPr>
        <p:spPr>
          <a:xfrm>
            <a:off x="4205324" y="2047869"/>
            <a:ext cx="200421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EDA301-7036-2D09-D4C3-D8EEA4113088}"/>
              </a:ext>
            </a:extLst>
          </p:cNvPr>
          <p:cNvSpPr/>
          <p:nvPr/>
        </p:nvSpPr>
        <p:spPr>
          <a:xfrm>
            <a:off x="1269477" y="1839264"/>
            <a:ext cx="2425908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DA200-AEBA-7F9C-09E3-5F2AAE29AB2A}"/>
              </a:ext>
            </a:extLst>
          </p:cNvPr>
          <p:cNvSpPr/>
          <p:nvPr/>
        </p:nvSpPr>
        <p:spPr>
          <a:xfrm>
            <a:off x="3448746" y="2674202"/>
            <a:ext cx="38345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D911D-F216-9037-F8E6-465013FDCEF1}"/>
              </a:ext>
            </a:extLst>
          </p:cNvPr>
          <p:cNvSpPr/>
          <p:nvPr/>
        </p:nvSpPr>
        <p:spPr>
          <a:xfrm>
            <a:off x="1967669" y="2899319"/>
            <a:ext cx="1022869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4091AE-AD69-C7A8-9A4C-12134DBD81E3}"/>
              </a:ext>
            </a:extLst>
          </p:cNvPr>
          <p:cNvSpPr/>
          <p:nvPr/>
        </p:nvSpPr>
        <p:spPr>
          <a:xfrm>
            <a:off x="1609155" y="3314433"/>
            <a:ext cx="997926" cy="2004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42600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251668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117408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3938970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38970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467350" y="4352973"/>
            <a:ext cx="374270" cy="272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If we can only take a </a:t>
            </a:r>
            <a:r>
              <a:rPr lang="en-US" b="1" u="sng" dirty="0">
                <a:solidFill>
                  <a:srgbClr val="7030A0"/>
                </a:solidFill>
              </a:rPr>
              <a:t>small</a:t>
            </a:r>
            <a:r>
              <a:rPr lang="en-US" b="1" dirty="0">
                <a:solidFill>
                  <a:srgbClr val="7030A0"/>
                </a:solidFill>
              </a:rPr>
              <a:t> sample size, the UBSV will give a </a:t>
            </a:r>
            <a:r>
              <a:rPr lang="en-US" b="1" i="1" dirty="0">
                <a:solidFill>
                  <a:srgbClr val="7030A0"/>
                </a:solidFill>
              </a:rPr>
              <a:t>better</a:t>
            </a:r>
            <a:r>
              <a:rPr lang="en-US" b="1" dirty="0">
                <a:solidFill>
                  <a:srgbClr val="7030A0"/>
                </a:solidFill>
              </a:rPr>
              <a:t> estimate of the actual </a:t>
            </a:r>
            <a:r>
              <a:rPr lang="en-US" b="1" u="sng" dirty="0">
                <a:solidFill>
                  <a:srgbClr val="7030A0"/>
                </a:solidFill>
              </a:rPr>
              <a:t>population</a:t>
            </a:r>
            <a:r>
              <a:rPr lang="en-US" b="1" dirty="0">
                <a:solidFill>
                  <a:srgbClr val="7030A0"/>
                </a:solidFill>
              </a:rPr>
              <a:t> variance!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AC15A1-68E8-C9BF-8B8F-29EECF5809A6}"/>
              </a:ext>
            </a:extLst>
          </p:cNvPr>
          <p:cNvCxnSpPr>
            <a:cxnSpLocks/>
          </p:cNvCxnSpPr>
          <p:nvPr/>
        </p:nvCxnSpPr>
        <p:spPr>
          <a:xfrm>
            <a:off x="3455233" y="4287187"/>
            <a:ext cx="988948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C0BDB20-91BD-1761-4D12-C056E1FAE8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9" y="1377027"/>
            <a:ext cx="7232922" cy="51324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318E-E0BF-B3D3-BB6F-56EC46A63F22}"/>
              </a:ext>
            </a:extLst>
          </p:cNvPr>
          <p:cNvGrpSpPr/>
          <p:nvPr/>
        </p:nvGrpSpPr>
        <p:grpSpPr>
          <a:xfrm>
            <a:off x="3656045" y="2180569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3B94051-7643-A6F9-F922-5E3C60632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0725A-679A-B510-0F5F-92F453925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90E56-78C3-BF93-26D9-03853B97097D}"/>
              </a:ext>
            </a:extLst>
          </p:cNvPr>
          <p:cNvGrpSpPr/>
          <p:nvPr/>
        </p:nvGrpSpPr>
        <p:grpSpPr>
          <a:xfrm>
            <a:off x="1794847" y="3448385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E8DEAC2-3555-DE19-8E4F-D4A15E534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621675-48C8-13AD-34A5-C8B5020C7D5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B969D6-FA5E-2D15-60E1-7E976EC6F396}"/>
              </a:ext>
            </a:extLst>
          </p:cNvPr>
          <p:cNvGrpSpPr/>
          <p:nvPr/>
        </p:nvGrpSpPr>
        <p:grpSpPr>
          <a:xfrm>
            <a:off x="4995648" y="3654344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3442A3-008E-00DB-C27D-0FB05E86994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4C14FE-CDA0-6745-FE1F-52CD800C1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454134-BE2F-0C18-6E23-3CD50395049C}"/>
              </a:ext>
            </a:extLst>
          </p:cNvPr>
          <p:cNvGrpSpPr/>
          <p:nvPr/>
        </p:nvGrpSpPr>
        <p:grpSpPr>
          <a:xfrm>
            <a:off x="4708194" y="3881311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6BE444-DC8B-2076-7CE6-08B7C7DE662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87F6A4-06CD-0E42-5027-DB4DA3BD27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823BA-7418-4E83-D53E-8A816945F0DD}"/>
              </a:ext>
            </a:extLst>
          </p:cNvPr>
          <p:cNvGrpSpPr/>
          <p:nvPr/>
        </p:nvGrpSpPr>
        <p:grpSpPr>
          <a:xfrm>
            <a:off x="3182927" y="429667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B10E33-915D-CD1C-DA69-53460A87BE6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CCB3574-57C0-8376-2705-24617B6F9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4E8F78-90CC-57D4-3FD8-4556FF7D07BC}"/>
              </a:ext>
            </a:extLst>
          </p:cNvPr>
          <p:cNvGrpSpPr/>
          <p:nvPr/>
        </p:nvGrpSpPr>
        <p:grpSpPr>
          <a:xfrm>
            <a:off x="6531322" y="472052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07E4167-992D-D4D5-6C3D-0FA503A7ED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DC1F1B4-B269-D224-F895-DD95BC420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0A5F3E-0BA9-408A-1932-C3B51264EF85}"/>
              </a:ext>
            </a:extLst>
          </p:cNvPr>
          <p:cNvGrpSpPr/>
          <p:nvPr/>
        </p:nvGrpSpPr>
        <p:grpSpPr>
          <a:xfrm>
            <a:off x="7486650" y="5132274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A73407-8761-87BE-E789-34F9E26234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64165-AF89-1766-DDD1-77AD24ADA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96FAD1-93F7-2564-168C-9958B84E0E95}"/>
              </a:ext>
            </a:extLst>
          </p:cNvPr>
          <p:cNvGrpSpPr/>
          <p:nvPr/>
        </p:nvGrpSpPr>
        <p:grpSpPr>
          <a:xfrm>
            <a:off x="4258934" y="5756625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1E12E6-1215-7A21-D6B1-5D758890E4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9EDF68-A2D2-5C2D-7E72-0B7BDF2BC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D5B6DFA-3330-05FA-74EE-3E3BCAED6E9B}"/>
              </a:ext>
            </a:extLst>
          </p:cNvPr>
          <p:cNvGrpSpPr/>
          <p:nvPr/>
        </p:nvGrpSpPr>
        <p:grpSpPr>
          <a:xfrm>
            <a:off x="5454690" y="4512638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47D7BE-7030-B1F0-86DE-A93462B4CC0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5B642E-6961-D9EC-5E36-A7B48B0AD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7339EE-0190-58B0-4333-37EAA06221AC}"/>
              </a:ext>
            </a:extLst>
          </p:cNvPr>
          <p:cNvSpPr/>
          <p:nvPr/>
        </p:nvSpPr>
        <p:spPr>
          <a:xfrm>
            <a:off x="3498446" y="3753519"/>
            <a:ext cx="383458" cy="17098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B56AD-93D6-11DC-0632-02DC0A4CC57D}"/>
              </a:ext>
            </a:extLst>
          </p:cNvPr>
          <p:cNvSpPr/>
          <p:nvPr/>
        </p:nvSpPr>
        <p:spPr>
          <a:xfrm>
            <a:off x="2886425" y="3955968"/>
            <a:ext cx="985954" cy="2057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91198-F40B-EBDD-F916-A1CCC179D5B7}"/>
              </a:ext>
            </a:extLst>
          </p:cNvPr>
          <p:cNvSpPr/>
          <p:nvPr/>
        </p:nvSpPr>
        <p:spPr>
          <a:xfrm>
            <a:off x="3032815" y="5416114"/>
            <a:ext cx="693174" cy="20574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F5620-E27D-1739-BAB5-B41299BEF2B8}"/>
              </a:ext>
            </a:extLst>
          </p:cNvPr>
          <p:cNvSpPr/>
          <p:nvPr/>
        </p:nvSpPr>
        <p:spPr>
          <a:xfrm>
            <a:off x="6110287" y="4813169"/>
            <a:ext cx="292893" cy="1731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45F93-63B6-B20C-14BD-129162E8B863}"/>
              </a:ext>
            </a:extLst>
          </p:cNvPr>
          <p:cNvSpPr/>
          <p:nvPr/>
        </p:nvSpPr>
        <p:spPr>
          <a:xfrm>
            <a:off x="4959848" y="4614402"/>
            <a:ext cx="146293" cy="2021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E7CCFD-F113-0587-CE39-416D36C0EDEB}"/>
              </a:ext>
            </a:extLst>
          </p:cNvPr>
          <p:cNvSpPr/>
          <p:nvPr/>
        </p:nvSpPr>
        <p:spPr>
          <a:xfrm>
            <a:off x="2008634" y="4808228"/>
            <a:ext cx="408336" cy="20210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0E6F4D-3A7F-3DE4-B429-2243C46CEFA5}"/>
              </a:ext>
            </a:extLst>
          </p:cNvPr>
          <p:cNvSpPr/>
          <p:nvPr/>
        </p:nvSpPr>
        <p:spPr>
          <a:xfrm>
            <a:off x="1672377" y="5855799"/>
            <a:ext cx="815644" cy="2021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1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the </a:t>
            </a:r>
            <a:r>
              <a:rPr lang="en-US" sz="2400" b="1" dirty="0"/>
              <a:t>Uniform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2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true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PV, even with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small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68496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scientist needs a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</a:t>
            </a:r>
            <a:r>
              <a:rPr lang="en-US" sz="2000" b="1" dirty="0"/>
              <a:t>15</a:t>
            </a:r>
            <a:r>
              <a:rPr lang="en-US" sz="2000" dirty="0"/>
              <a:t> sets of </a:t>
            </a:r>
            <a:r>
              <a:rPr lang="en-US" sz="2000" i="1" dirty="0"/>
              <a:t>uniformly distributed </a:t>
            </a:r>
            <a:r>
              <a:rPr lang="en-US" sz="2000" dirty="0"/>
              <a:t>random numbers where each set has a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</a:t>
            </a:r>
            <a:r>
              <a:rPr lang="en-US" sz="2000" b="1" dirty="0"/>
              <a:t>[10,000…200,000)</a:t>
            </a:r>
            <a:r>
              <a:rPr lang="en-US" sz="2000" dirty="0"/>
              <a:t>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item in a set is a random integer between </a:t>
            </a:r>
            <a:r>
              <a:rPr lang="en-US" sz="2000" b="1" dirty="0"/>
              <a:t>0 and 10,000 </a:t>
            </a:r>
            <a:r>
              <a:rPr lang="en-US" sz="2000" dirty="0"/>
              <a:t>(inclusive, exclusive)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  <a:r>
              <a:rPr lang="en-US" sz="2000" dirty="0"/>
              <a:t> for each item is that set’s lower limit </a:t>
            </a:r>
            <a:r>
              <a:rPr lang="en-US" sz="2000" b="1" dirty="0"/>
              <a:t>plus</a:t>
            </a:r>
            <a:r>
              <a:rPr lang="en-US" sz="2000" dirty="0"/>
              <a:t> another random integer between </a:t>
            </a:r>
            <a:r>
              <a:rPr lang="en-US" sz="2000" b="1" dirty="0"/>
              <a:t>0 and 100,000</a:t>
            </a:r>
            <a:r>
              <a:rPr lang="en-US" sz="2000" dirty="0"/>
              <a:t> (inclusive, exclusive)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</a:t>
            </a:r>
            <a:r>
              <a:rPr lang="en-US" sz="2000" b="1" dirty="0">
                <a:solidFill>
                  <a:srgbClr val="FF0000"/>
                </a:solidFill>
              </a:rPr>
              <a:t>random </a:t>
            </a:r>
            <a:r>
              <a:rPr lang="en-US" sz="2000" b="1" u="sng" dirty="0">
                <a:solidFill>
                  <a:srgbClr val="FF0000"/>
                </a:solidFill>
              </a:rPr>
              <a:t>float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chosen within a range </a:t>
            </a:r>
            <a:r>
              <a:rPr lang="en-US" sz="2000" b="1" dirty="0"/>
              <a:t>[</a:t>
            </a:r>
            <a:r>
              <a:rPr lang="en-US" sz="2000" b="1" dirty="0">
                <a:solidFill>
                  <a:srgbClr val="00B050"/>
                </a:solidFill>
              </a:rPr>
              <a:t>lower limit</a:t>
            </a:r>
            <a:r>
              <a:rPr lang="en-US" sz="2000" b="1" dirty="0"/>
              <a:t>…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  <a:r>
              <a:rPr lang="en-US" sz="2000" b="1" dirty="0"/>
              <a:t>]</a:t>
            </a:r>
            <a:r>
              <a:rPr lang="en-US" sz="2000" dirty="0"/>
              <a:t> (inclusive, inclusive)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6265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0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</a:t>
            </a:r>
            <a:r>
              <a:rPr lang="en-US" sz="2400" i="1" dirty="0"/>
              <a:t>continuous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solidFill>
                      <a:srgbClr val="FF0000"/>
                    </a:solidFill>
                  </a:rPr>
                  <a:t>magic_number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𝒍𝒊𝒎𝒊𝒕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078FF4-ABF7-7DA1-2E7C-DEC3971ECA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08" y="1814351"/>
            <a:ext cx="4042585" cy="287315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6092149" y="2061531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6097987" y="230204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6226278" y="2625765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6422310" y="3107935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5272932" y="3516001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42388" y="400092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569250" y="425435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039310-32D7-C3F2-3802-961D526F5B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3" y="1762333"/>
            <a:ext cx="5733333" cy="333333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4248028" y="175626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6038032" y="198242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5881500" y="221352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7323491" y="245249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7383947" y="267207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5197998" y="289872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7014445" y="312023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10A348-2A39-048C-6B2A-CFB3F4D2E847}"/>
              </a:ext>
            </a:extLst>
          </p:cNvPr>
          <p:cNvGrpSpPr/>
          <p:nvPr/>
        </p:nvGrpSpPr>
        <p:grpSpPr>
          <a:xfrm>
            <a:off x="5873511" y="4043290"/>
            <a:ext cx="1076632" cy="369332"/>
            <a:chOff x="2157212" y="5356391"/>
            <a:chExt cx="1076632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9BC760-10EB-0DDD-4F35-67674DDD501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4A6E19-E70B-8AA9-BF34-02E651ACD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376C83-1EF8-A41C-9548-73165A36A585}"/>
              </a:ext>
            </a:extLst>
          </p:cNvPr>
          <p:cNvGrpSpPr/>
          <p:nvPr/>
        </p:nvGrpSpPr>
        <p:grpSpPr>
          <a:xfrm>
            <a:off x="5060203" y="472633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DA979D-3A8E-1B8E-480C-845C93BCB1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7BAFB15-24A5-629F-2791-FFD1D3836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6284F-AE44-D016-D435-07B20B90F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05" y="1330538"/>
            <a:ext cx="6076190" cy="336190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827086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size, lower and upper limit,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827086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99565" y="1330538"/>
            <a:ext cx="699530" cy="3361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/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is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idempotent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E495D9-89F7-9ACC-8D58-3F7F600AD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41" y="6153837"/>
                <a:ext cx="1844736" cy="338554"/>
              </a:xfrm>
              <a:prstGeom prst="rect">
                <a:avLst/>
              </a:prstGeom>
              <a:blipFill>
                <a:blip r:embed="rId13"/>
                <a:stretch>
                  <a:fillRect t="-5357" r="-990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B3BD1DE-3010-8ED7-568A-0730ADA64730}"/>
              </a:ext>
            </a:extLst>
          </p:cNvPr>
          <p:cNvSpPr/>
          <p:nvPr/>
        </p:nvSpPr>
        <p:spPr>
          <a:xfrm>
            <a:off x="4756832" y="6167094"/>
            <a:ext cx="1786887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3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𝒍𝒊𝒎𝒊𝒕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C3ED64-228F-E097-1B7B-DA3E99608EB0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6059470" y="3398852"/>
            <a:chExt cx="2807212" cy="18640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C4FA05-9DB6-B3A8-8BB9-FF74F684AC83}"/>
                </a:ext>
              </a:extLst>
            </p:cNvPr>
            <p:cNvGrpSpPr/>
            <p:nvPr/>
          </p:nvGrpSpPr>
          <p:grpSpPr>
            <a:xfrm>
              <a:off x="6208488" y="3453707"/>
              <a:ext cx="2509177" cy="1754326"/>
              <a:chOff x="6224470" y="3494006"/>
              <a:chExt cx="250917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4470" y="3906312"/>
                <a:ext cx="869567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7162600" y="3494006"/>
                <a:ext cx="157104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</a:t>
                </a:r>
                <a:r>
                  <a:rPr lang="en-US" i="1" dirty="0"/>
                  <a:t>continuous</a:t>
                </a:r>
              </a:p>
              <a:p>
                <a:pPr algn="ctr"/>
                <a:r>
                  <a:rPr lang="en-US" dirty="0"/>
                  <a:t>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6059470" y="3398852"/>
              <a:ext cx="2807212" cy="1864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327EC-D9E9-7C31-EADC-BC0D4A677667}"/>
              </a:ext>
            </a:extLst>
          </p:cNvPr>
          <p:cNvSpPr txBox="1"/>
          <p:nvPr/>
        </p:nvSpPr>
        <p:spPr>
          <a:xfrm>
            <a:off x="785094" y="6130243"/>
            <a:ext cx="1375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14129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statistics of many probability distributions vary greatly depending if you are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continuous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discrete</a:t>
                </a:r>
                <a:r>
                  <a:rPr lang="en-US" sz="2400" dirty="0"/>
                  <a:t> sampling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prior lab, we selected floating point numbers from a continuous uniform distribution because we called </a:t>
                </a:r>
                <a:r>
                  <a:rPr lang="en-US" sz="2400" b="1" dirty="0"/>
                  <a:t>np.random.uniform()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However, this does not realistically model rolling dice, where each side has a distinct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integer</a:t>
                </a:r>
                <a:r>
                  <a:rPr lang="en-US" sz="2400" dirty="0"/>
                  <a:t> value, so we must use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discrete</a:t>
                </a:r>
                <a:r>
                  <a:rPr lang="en-US" sz="2400" dirty="0"/>
                  <a:t> uniform distribution and call </a:t>
                </a:r>
                <a:r>
                  <a:rPr lang="en-US" sz="2400" b="1" dirty="0"/>
                  <a:t>np.random.rand</a:t>
                </a:r>
                <a:r>
                  <a:rPr lang="en-US" sz="2400" b="1" u="sng" dirty="0"/>
                  <a:t>int</a:t>
                </a:r>
                <a:r>
                  <a:rPr lang="en-US" sz="2400" b="1" dirty="0"/>
                  <a:t>()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we change the type of distribution, we must also change our expression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because that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magic number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12</a:t>
                </a:r>
                <a:r>
                  <a:rPr lang="en-US" sz="2400" dirty="0"/>
                  <a:t> must still hold for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any uniform distribution!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4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9D97B543-D56D-570F-CFA8-28593A1B06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6" y="1568898"/>
            <a:ext cx="8123809" cy="44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second_moment.py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7179E-8421-A055-2098-723033381180}"/>
              </a:ext>
            </a:extLst>
          </p:cNvPr>
          <p:cNvGrpSpPr/>
          <p:nvPr/>
        </p:nvGrpSpPr>
        <p:grpSpPr>
          <a:xfrm>
            <a:off x="6161116" y="178804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F34A43-5260-66CC-CBCA-EF6B77A2D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27B0BF-12A4-D1CE-D33C-3E4CBAC195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E55F37-CE94-61B1-81CB-3B27BD26F85A}"/>
              </a:ext>
            </a:extLst>
          </p:cNvPr>
          <p:cNvGrpSpPr/>
          <p:nvPr/>
        </p:nvGrpSpPr>
        <p:grpSpPr>
          <a:xfrm>
            <a:off x="4042069" y="1534258"/>
            <a:ext cx="927928" cy="590145"/>
            <a:chOff x="4704120" y="1951493"/>
            <a:chExt cx="927928" cy="59014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1D17E4-B0CF-8B6F-A8AF-A7BB8BAC6716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704120" y="2136159"/>
              <a:ext cx="544470" cy="4054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1EC896-414E-209D-83C9-0D8CD57E53DC}"/>
                </a:ext>
              </a:extLst>
            </p:cNvPr>
            <p:cNvSpPr txBox="1"/>
            <p:nvPr/>
          </p:nvSpPr>
          <p:spPr>
            <a:xfrm>
              <a:off x="5248590" y="195149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37EA0A-D6C1-D8D0-854D-BF6E0A7D05ED}"/>
              </a:ext>
            </a:extLst>
          </p:cNvPr>
          <p:cNvGrpSpPr/>
          <p:nvPr/>
        </p:nvGrpSpPr>
        <p:grpSpPr>
          <a:xfrm>
            <a:off x="4218748" y="2244087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D0148A-9381-7897-091A-62CF6F0F33A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D885FF-C641-DF8E-89ED-F7FEFD150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439F6F-D59B-311C-DE71-6D147C797755}"/>
              </a:ext>
            </a:extLst>
          </p:cNvPr>
          <p:cNvGrpSpPr/>
          <p:nvPr/>
        </p:nvGrpSpPr>
        <p:grpSpPr>
          <a:xfrm>
            <a:off x="7384019" y="2693750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483EA5-0921-2951-4D6D-1BD56D1C096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18B6862-56FB-D32E-29BC-5293E745C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7B643A-60FE-7AE0-1474-E65D079B1820}"/>
              </a:ext>
            </a:extLst>
          </p:cNvPr>
          <p:cNvGrpSpPr/>
          <p:nvPr/>
        </p:nvGrpSpPr>
        <p:grpSpPr>
          <a:xfrm>
            <a:off x="628650" y="2915413"/>
            <a:ext cx="1002635" cy="369332"/>
            <a:chOff x="3338183" y="5337276"/>
            <a:chExt cx="1002635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C3B5A3-558B-D662-2501-376856527752}"/>
                </a:ext>
              </a:extLst>
            </p:cNvPr>
            <p:cNvSpPr txBox="1"/>
            <p:nvPr/>
          </p:nvSpPr>
          <p:spPr>
            <a:xfrm>
              <a:off x="3338183" y="5337276"/>
              <a:ext cx="38345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5987AC-D9EC-CBF3-639E-A0BD2C93F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2194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99ABA6-0D10-5AC2-A33E-0906A8261CAE}"/>
              </a:ext>
            </a:extLst>
          </p:cNvPr>
          <p:cNvGrpSpPr/>
          <p:nvPr/>
        </p:nvGrpSpPr>
        <p:grpSpPr>
          <a:xfrm>
            <a:off x="6288574" y="3130558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8609C-BDC0-9AFC-84DD-06112173ED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899B4FB-D266-2D77-E0A5-34385CDFA7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CE2D57-95EF-2448-2776-98A29C81DFFB}"/>
              </a:ext>
            </a:extLst>
          </p:cNvPr>
          <p:cNvGrpSpPr/>
          <p:nvPr/>
        </p:nvGrpSpPr>
        <p:grpSpPr>
          <a:xfrm>
            <a:off x="617876" y="3374945"/>
            <a:ext cx="1013409" cy="369332"/>
            <a:chOff x="1836977" y="5356391"/>
            <a:chExt cx="1013409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AF51B7-FEAF-F734-AA1B-9B630981A35F}"/>
                </a:ext>
              </a:extLst>
            </p:cNvPr>
            <p:cNvSpPr txBox="1"/>
            <p:nvPr/>
          </p:nvSpPr>
          <p:spPr>
            <a:xfrm>
              <a:off x="183697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DD94A5B-6A99-3FF3-0610-EB4509151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039E14-1171-C214-81AD-8727A2C95FDF}"/>
              </a:ext>
            </a:extLst>
          </p:cNvPr>
          <p:cNvGrpSpPr/>
          <p:nvPr/>
        </p:nvGrpSpPr>
        <p:grpSpPr>
          <a:xfrm>
            <a:off x="5388299" y="4296862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902AFD-BF13-E3D5-B429-ED849B475F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CC68B39-D7F5-5781-9BAF-741493438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0E2F20-C7F8-3F7E-2F94-482FFDDC4E42}"/>
              </a:ext>
            </a:extLst>
          </p:cNvPr>
          <p:cNvGrpSpPr/>
          <p:nvPr/>
        </p:nvGrpSpPr>
        <p:grpSpPr>
          <a:xfrm>
            <a:off x="4222034" y="5449768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440DD8-97E6-E20F-E7F0-94DB129BB91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6284C6-9E05-8814-A281-A78C1D096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0260FC-97FC-BAC8-ED0C-6AF6C7D5405D}"/>
              </a:ext>
            </a:extLst>
          </p:cNvPr>
          <p:cNvGrpSpPr/>
          <p:nvPr/>
        </p:nvGrpSpPr>
        <p:grpSpPr>
          <a:xfrm>
            <a:off x="6161062" y="567820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FA97B3-891E-24E5-0EA4-8CCEECC72E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97E92E9-494A-CE65-AD2A-468587DFA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37A6157-EF1D-D702-8A3A-540594E15E0C}"/>
              </a:ext>
            </a:extLst>
          </p:cNvPr>
          <p:cNvSpPr/>
          <p:nvPr/>
        </p:nvSpPr>
        <p:spPr>
          <a:xfrm>
            <a:off x="3198497" y="3452626"/>
            <a:ext cx="2189802" cy="2182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07907E-7778-824B-78BB-68DCB982AB64}"/>
              </a:ext>
            </a:extLst>
          </p:cNvPr>
          <p:cNvSpPr/>
          <p:nvPr/>
        </p:nvSpPr>
        <p:spPr>
          <a:xfrm>
            <a:off x="4181474" y="4377390"/>
            <a:ext cx="238125" cy="2182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1069D-B2FE-E40F-7F31-B9A4E446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6327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second_moment.py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AD4EC7-E778-CD0B-27AB-30AF5231CB01}"/>
              </a:ext>
            </a:extLst>
          </p:cNvPr>
          <p:cNvCxnSpPr>
            <a:cxnSpLocks/>
          </p:cNvCxnSpPr>
          <p:nvPr/>
        </p:nvCxnSpPr>
        <p:spPr>
          <a:xfrm>
            <a:off x="2312450" y="3317534"/>
            <a:ext cx="50934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3428B01-D70A-D3CF-D6D0-CF763CBAC803}"/>
              </a:ext>
            </a:extLst>
          </p:cNvPr>
          <p:cNvSpPr txBox="1"/>
          <p:nvPr/>
        </p:nvSpPr>
        <p:spPr>
          <a:xfrm>
            <a:off x="445865" y="2244436"/>
            <a:ext cx="1367822" cy="13849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magic number is supposed to be </a:t>
            </a:r>
            <a:r>
              <a:rPr lang="en-US" sz="1400" b="1" dirty="0"/>
              <a:t>12</a:t>
            </a:r>
            <a:r>
              <a:rPr lang="en-US" sz="1400" dirty="0"/>
              <a:t> for all uniform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3143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discrete</a:t>
                </a:r>
                <a:r>
                  <a:rPr lang="en-US" sz="2400" dirty="0"/>
                  <a:t> uniform distribution, the second moment (variance) is given by this formula: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 die, the lower limit is always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en-US" sz="2400" dirty="0"/>
                  <a:t> and the upper limit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the number of sides of the die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Substituting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rearranging the formula yields: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must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modify</a:t>
                </a:r>
                <a:r>
                  <a:rPr lang="en-US" sz="2400" dirty="0"/>
                  <a:t> the program </a:t>
                </a:r>
                <a:r>
                  <a:rPr lang="en-US" sz="2400" b="1" dirty="0"/>
                  <a:t>second_moment.py </a:t>
                </a:r>
                <a:r>
                  <a:rPr lang="en-US" sz="2400" dirty="0"/>
                  <a:t>to incorporate this different formula for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discrete</a:t>
                </a:r>
                <a:r>
                  <a:rPr lang="en-US" sz="2400" dirty="0"/>
                  <a:t> variance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762" b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05AFA3-DB2D-EF8A-9E6E-EDE64463380E}"/>
                  </a:ext>
                </a:extLst>
              </p:cNvPr>
              <p:cNvSpPr txBox="1"/>
              <p:nvPr/>
            </p:nvSpPr>
            <p:spPr>
              <a:xfrm>
                <a:off x="3318324" y="2701361"/>
                <a:ext cx="2507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05AFA3-DB2D-EF8A-9E6E-EDE64463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24" y="2701361"/>
                <a:ext cx="250735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A1DE9-D7ED-CC63-74D5-1CF6DB7235CA}"/>
                  </a:ext>
                </a:extLst>
              </p:cNvPr>
              <p:cNvSpPr txBox="1"/>
              <p:nvPr/>
            </p:nvSpPr>
            <p:spPr>
              <a:xfrm>
                <a:off x="3770531" y="4978278"/>
                <a:ext cx="1392561" cy="617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CA1DE9-D7ED-CC63-74D5-1CF6DB723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31" y="4978278"/>
                <a:ext cx="1392561" cy="6175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794E89C-C50D-4DD6-6FD6-5E0E2020E64C}"/>
              </a:ext>
            </a:extLst>
          </p:cNvPr>
          <p:cNvGrpSpPr/>
          <p:nvPr/>
        </p:nvGrpSpPr>
        <p:grpSpPr>
          <a:xfrm>
            <a:off x="6665295" y="2332029"/>
            <a:ext cx="1865685" cy="1000274"/>
            <a:chOff x="6665295" y="2332029"/>
            <a:chExt cx="1865685" cy="1000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E0CB799-6E31-58A4-F647-38C119DF2DF6}"/>
                    </a:ext>
                  </a:extLst>
                </p:cNvPr>
                <p:cNvSpPr txBox="1"/>
                <p:nvPr/>
              </p:nvSpPr>
              <p:spPr>
                <a:xfrm>
                  <a:off x="6665295" y="2685972"/>
                  <a:ext cx="186568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E0CB799-6E31-58A4-F647-38C119DF2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5295" y="2685972"/>
                  <a:ext cx="1865685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2AB948-B780-C1A8-C0B3-44BE03158514}"/>
                </a:ext>
              </a:extLst>
            </p:cNvPr>
            <p:cNvSpPr txBox="1"/>
            <p:nvPr/>
          </p:nvSpPr>
          <p:spPr>
            <a:xfrm>
              <a:off x="6907377" y="2332029"/>
              <a:ext cx="1381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Continuous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87F17-9B8A-308F-AE9F-D8FB7E53242D}"/>
                  </a:ext>
                </a:extLst>
              </p:cNvPr>
              <p:cNvSpPr txBox="1"/>
              <p:nvPr/>
            </p:nvSpPr>
            <p:spPr>
              <a:xfrm>
                <a:off x="6649665" y="4963883"/>
                <a:ext cx="18656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287F17-9B8A-308F-AE9F-D8FB7E532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665" y="4963883"/>
                <a:ext cx="186568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CC98CF-08A1-587E-F3D0-9B7D9D3A8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6" y="1592708"/>
            <a:ext cx="8123809" cy="44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second_moment.py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7179E-8421-A055-2098-723033381180}"/>
              </a:ext>
            </a:extLst>
          </p:cNvPr>
          <p:cNvGrpSpPr/>
          <p:nvPr/>
        </p:nvGrpSpPr>
        <p:grpSpPr>
          <a:xfrm>
            <a:off x="628650" y="3406329"/>
            <a:ext cx="1020434" cy="369332"/>
            <a:chOff x="4641102" y="2090337"/>
            <a:chExt cx="1020434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F34A43-5260-66CC-CBCA-EF6B77A2D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27B0BF-12A4-D1CE-D33C-3E4CBAC19599}"/>
                </a:ext>
              </a:extLst>
            </p:cNvPr>
            <p:cNvSpPr txBox="1"/>
            <p:nvPr/>
          </p:nvSpPr>
          <p:spPr>
            <a:xfrm>
              <a:off x="4641102" y="209033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C37A6157-EF1D-D702-8A3A-540594E15E0C}"/>
              </a:ext>
            </a:extLst>
          </p:cNvPr>
          <p:cNvSpPr/>
          <p:nvPr/>
        </p:nvSpPr>
        <p:spPr>
          <a:xfrm>
            <a:off x="3215067" y="3468033"/>
            <a:ext cx="1961495" cy="21821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9C2ED7-D523-1D38-0A45-0D4285F7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second_moment.py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AD4EC7-E778-CD0B-27AB-30AF5231CB01}"/>
              </a:ext>
            </a:extLst>
          </p:cNvPr>
          <p:cNvCxnSpPr>
            <a:cxnSpLocks/>
          </p:cNvCxnSpPr>
          <p:nvPr/>
        </p:nvCxnSpPr>
        <p:spPr>
          <a:xfrm>
            <a:off x="2236880" y="4375517"/>
            <a:ext cx="509343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3428B01-D70A-D3CF-D6D0-CF763CBAC803}"/>
              </a:ext>
            </a:extLst>
          </p:cNvPr>
          <p:cNvSpPr txBox="1"/>
          <p:nvPr/>
        </p:nvSpPr>
        <p:spPr>
          <a:xfrm>
            <a:off x="445865" y="2244436"/>
            <a:ext cx="1367822" cy="13849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magic number is supposed to be </a:t>
            </a:r>
            <a:r>
              <a:rPr lang="en-US" sz="1400" b="1" dirty="0"/>
              <a:t>12</a:t>
            </a:r>
            <a:r>
              <a:rPr lang="en-US" sz="1400" dirty="0"/>
              <a:t> for all uniform distributions!</a:t>
            </a:r>
          </a:p>
        </p:txBody>
      </p:sp>
    </p:spTree>
    <p:extLst>
      <p:ext uri="{BB962C8B-B14F-4D97-AF65-F5344CB8AC3E}">
        <p14:creationId xmlns:p14="http://schemas.microsoft.com/office/powerpoint/2010/main" val="79228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the Uniform Distribution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two principal questions are: </a:t>
            </a:r>
            <a:r>
              <a:rPr lang="en-US" sz="2400" b="1" dirty="0"/>
              <a:t>why</a:t>
            </a:r>
            <a:r>
              <a:rPr lang="en-US" sz="2400" dirty="0"/>
              <a:t> and </a:t>
            </a:r>
            <a:r>
              <a:rPr lang="en-US" sz="2400" b="1" dirty="0"/>
              <a:t>how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Why</a:t>
            </a:r>
            <a:r>
              <a:rPr lang="en-US" sz="2400" dirty="0"/>
              <a:t> are the variances different?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How</a:t>
            </a:r>
            <a:r>
              <a:rPr lang="en-US" sz="2400" dirty="0"/>
              <a:t> do we derive the formula for the variance of a </a:t>
            </a:r>
            <a:r>
              <a:rPr lang="en-US" sz="2400" b="1" dirty="0">
                <a:solidFill>
                  <a:srgbClr val="00B050"/>
                </a:solidFill>
              </a:rPr>
              <a:t>discrete</a:t>
            </a:r>
            <a:r>
              <a:rPr lang="en-US" sz="2400" dirty="0"/>
              <a:t> uniform distribution?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rgbClr val="7030A0"/>
                </a:solidFill>
              </a:rPr>
              <a:t>Hint: Gaussian Summation Formula for the </a:t>
            </a:r>
            <a:r>
              <a:rPr lang="en-US" sz="1800" b="1" dirty="0">
                <a:solidFill>
                  <a:srgbClr val="7030A0"/>
                </a:solidFill>
              </a:rPr>
              <a:t>Squares</a:t>
            </a:r>
            <a:r>
              <a:rPr lang="en-US" sz="1800" dirty="0">
                <a:solidFill>
                  <a:srgbClr val="7030A0"/>
                </a:solidFill>
              </a:rPr>
              <a:t> of the Natural Numbers </a:t>
            </a:r>
            <a:r>
              <a:rPr lang="en-US" sz="1800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rgbClr val="7030A0"/>
              </a:solidFill>
            </a:endParaRP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hlinkClick r:id="rId3"/>
              </a:rPr>
              <a:t>https://proofwiki.org/wiki/Variance_of_Discrete_Uniform_Distribution</a:t>
            </a:r>
            <a:r>
              <a:rPr lang="en-US" sz="20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43DC0F-2BC6-CB30-C8CA-DD993B09B500}"/>
              </a:ext>
            </a:extLst>
          </p:cNvPr>
          <p:cNvGrpSpPr/>
          <p:nvPr/>
        </p:nvGrpSpPr>
        <p:grpSpPr>
          <a:xfrm>
            <a:off x="1691490" y="2874533"/>
            <a:ext cx="1609287" cy="1067296"/>
            <a:chOff x="1691490" y="2874533"/>
            <a:chExt cx="1609287" cy="1067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9EAD63C-EB82-EEB4-479D-C69F4414A8C1}"/>
                    </a:ext>
                  </a:extLst>
                </p:cNvPr>
                <p:cNvSpPr txBox="1"/>
                <p:nvPr/>
              </p:nvSpPr>
              <p:spPr>
                <a:xfrm>
                  <a:off x="1691490" y="2874533"/>
                  <a:ext cx="160928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9EAD63C-EB82-EEB4-479D-C69F4414A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490" y="2874533"/>
                  <a:ext cx="1609287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CA35D1-8C74-3B87-510C-2C03A6E31B4B}"/>
                </a:ext>
              </a:extLst>
            </p:cNvPr>
            <p:cNvSpPr txBox="1"/>
            <p:nvPr/>
          </p:nvSpPr>
          <p:spPr>
            <a:xfrm>
              <a:off x="1691490" y="3572497"/>
              <a:ext cx="1609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Continuous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76A286-2F83-7C90-DAF2-269C5B4B87EA}"/>
              </a:ext>
            </a:extLst>
          </p:cNvPr>
          <p:cNvGrpSpPr/>
          <p:nvPr/>
        </p:nvGrpSpPr>
        <p:grpSpPr>
          <a:xfrm>
            <a:off x="4972890" y="2874533"/>
            <a:ext cx="2507353" cy="1067296"/>
            <a:chOff x="4972890" y="2874533"/>
            <a:chExt cx="2507353" cy="1067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A05AFA3-DB2D-EF8A-9E6E-EDE64463380E}"/>
                    </a:ext>
                  </a:extLst>
                </p:cNvPr>
                <p:cNvSpPr txBox="1"/>
                <p:nvPr/>
              </p:nvSpPr>
              <p:spPr>
                <a:xfrm>
                  <a:off x="4972890" y="2874533"/>
                  <a:ext cx="250735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A05AFA3-DB2D-EF8A-9E6E-EDE644633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2890" y="2874533"/>
                  <a:ext cx="2507353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F5B80A-0F0B-D2FC-4128-76D3B28A4E0A}"/>
                </a:ext>
              </a:extLst>
            </p:cNvPr>
            <p:cNvSpPr txBox="1"/>
            <p:nvPr/>
          </p:nvSpPr>
          <p:spPr>
            <a:xfrm>
              <a:off x="5421923" y="3572497"/>
              <a:ext cx="1609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Discrete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60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 </a:t>
            </a:r>
            <a:r>
              <a:rPr lang="en-US" sz="3200" dirty="0">
                <a:latin typeface="+mn-lt"/>
              </a:rPr>
              <a:t>– Part </a:t>
            </a:r>
            <a:r>
              <a:rPr lang="en-US" sz="3200" b="1" dirty="0">
                <a:latin typeface="+mn-lt"/>
              </a:rPr>
              <a:t>2 of 2 </a:t>
            </a:r>
            <a:r>
              <a:rPr lang="en-US" sz="3200" dirty="0">
                <a:latin typeface="+mn-lt"/>
              </a:rPr>
              <a:t>–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/>
              <a:t>Binomial Distribution </a:t>
            </a:r>
            <a:r>
              <a:rPr lang="en-US" sz="2400" dirty="0"/>
              <a:t>as the </a:t>
            </a:r>
            <a:r>
              <a:rPr lang="en-US" sz="2400" b="1" dirty="0">
                <a:solidFill>
                  <a:srgbClr val="FF0000"/>
                </a:solidFill>
              </a:rPr>
              <a:t>discrete</a:t>
            </a:r>
            <a:r>
              <a:rPr lang="en-US" sz="2400" dirty="0"/>
              <a:t> probability taken from independent </a:t>
            </a:r>
            <a:r>
              <a:rPr lang="en-US" sz="2400" b="1" dirty="0">
                <a:solidFill>
                  <a:srgbClr val="7030A0"/>
                </a:solidFill>
              </a:rPr>
              <a:t>Bernoulli trials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 Distribution </a:t>
            </a:r>
            <a:r>
              <a:rPr lang="en-US" sz="2400" dirty="0"/>
              <a:t>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probability that two students within a class share the same birthday as we increase the class size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comparing different methods of </a:t>
            </a:r>
            <a:r>
              <a:rPr lang="en-US" sz="2400" b="1" dirty="0">
                <a:solidFill>
                  <a:srgbClr val="0070C0"/>
                </a:solidFill>
              </a:rPr>
              <a:t>shuffling a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binomial</a:t>
                </a:r>
                <a:r>
                  <a:rPr lang="en-US" sz="2400" dirty="0"/>
                  <a:t> distribution with parameters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i="1" dirty="0"/>
                  <a:t>discrete</a:t>
                </a:r>
                <a:r>
                  <a:rPr lang="en-US" sz="2400" dirty="0"/>
                  <a:t> probability distribution of the number of successes in 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Bernoulli trials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trial asks a yes/no question with Boolean-valued outcome: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success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 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failure</a:t>
                </a:r>
                <a:r>
                  <a:rPr lang="en-US" sz="2400" dirty="0"/>
                  <a:t> (with 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Bernoulli showed in his </a:t>
                </a:r>
                <a:r>
                  <a:rPr lang="en-US" sz="2400" i="1" dirty="0"/>
                  <a:t>Ars Conjectandi </a:t>
                </a:r>
                <a:r>
                  <a:rPr lang="en-US" sz="2400" dirty="0"/>
                  <a:t>that the probability of getting </a:t>
                </a:r>
                <a:r>
                  <a:rPr lang="en-US" sz="2400" b="1" dirty="0"/>
                  <a:t>exactly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successes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Bernoulli trials is given by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probability mass function (PMF)</a:t>
                </a:r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/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84BF9-C725-B544-7478-3B3B60ED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86" y="5476057"/>
                <a:ext cx="2807628" cy="527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B8997B-3E89-1BD9-C65A-C28B0632CC4C}"/>
              </a:ext>
            </a:extLst>
          </p:cNvPr>
          <p:cNvGrpSpPr/>
          <p:nvPr/>
        </p:nvGrpSpPr>
        <p:grpSpPr>
          <a:xfrm>
            <a:off x="6330535" y="5512338"/>
            <a:ext cx="2677570" cy="1121167"/>
            <a:chOff x="6330535" y="5318471"/>
            <a:chExt cx="2677570" cy="1121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E7A743-2D11-881C-4CB3-3EA97FCA7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512"/>
            <a:stretch/>
          </p:blipFill>
          <p:spPr>
            <a:xfrm>
              <a:off x="6330535" y="5318471"/>
              <a:ext cx="1049054" cy="11211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A3D409-5F9A-B9EE-DD17-99B57DE75EC0}"/>
                </a:ext>
              </a:extLst>
            </p:cNvPr>
            <p:cNvSpPr txBox="1"/>
            <p:nvPr/>
          </p:nvSpPr>
          <p:spPr>
            <a:xfrm>
              <a:off x="7372273" y="5571278"/>
              <a:ext cx="163583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Jacob Bernoulli</a:t>
              </a:r>
            </a:p>
            <a:p>
              <a:pPr algn="ctr"/>
              <a:r>
                <a:rPr lang="en-US" sz="1600" dirty="0"/>
                <a:t>(1655-1705)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50FAA0-8138-3E0B-16CF-59EDF7B8E8FB}"/>
              </a:ext>
            </a:extLst>
          </p:cNvPr>
          <p:cNvGrpSpPr/>
          <p:nvPr/>
        </p:nvGrpSpPr>
        <p:grpSpPr>
          <a:xfrm>
            <a:off x="135895" y="5495342"/>
            <a:ext cx="2879018" cy="1138163"/>
            <a:chOff x="441772" y="5301475"/>
            <a:chExt cx="2879018" cy="11381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B5374-353B-930F-F2F1-3EEF6136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772" y="5301475"/>
              <a:ext cx="869430" cy="1138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38A922-446A-0ED2-DDB0-307449E326E9}"/>
                </a:ext>
              </a:extLst>
            </p:cNvPr>
            <p:cNvSpPr txBox="1"/>
            <p:nvPr/>
          </p:nvSpPr>
          <p:spPr>
            <a:xfrm>
              <a:off x="1311202" y="5562780"/>
              <a:ext cx="200958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Christiaan Huygens</a:t>
              </a:r>
            </a:p>
            <a:p>
              <a:pPr algn="ctr"/>
              <a:r>
                <a:rPr lang="en-US" sz="1600" dirty="0"/>
                <a:t>(1629-1695)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1F2FE9-6A11-BB77-8912-8A8F5D5EA4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63" y="1410469"/>
            <a:ext cx="4177474" cy="5322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C16433-CEE6-ADC1-E9C6-A8E634D655A7}"/>
              </a:ext>
            </a:extLst>
          </p:cNvPr>
          <p:cNvGrpSpPr/>
          <p:nvPr/>
        </p:nvGrpSpPr>
        <p:grpSpPr>
          <a:xfrm>
            <a:off x="3135035" y="191606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D200D4-A516-4381-79AA-A0E6047C8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42986-C5D0-ED3F-1E73-A1053E32C1F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C25F4FB-DE75-C617-4EF7-2B65969B9E82}"/>
              </a:ext>
            </a:extLst>
          </p:cNvPr>
          <p:cNvGrpSpPr/>
          <p:nvPr/>
        </p:nvGrpSpPr>
        <p:grpSpPr>
          <a:xfrm>
            <a:off x="4859588" y="24899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A2127F-5EC3-8851-2C85-6B7322BE7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D6E839-7BD5-2495-76D8-E61DB3FED19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984C16-EF35-3CBC-A8E4-5DB2B07D65D7}"/>
              </a:ext>
            </a:extLst>
          </p:cNvPr>
          <p:cNvGrpSpPr/>
          <p:nvPr/>
        </p:nvGrpSpPr>
        <p:grpSpPr>
          <a:xfrm>
            <a:off x="5544468" y="326917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ACE5CB-F4F6-4098-F95E-3C8807BABD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347257-2976-A7AF-2981-F63DB8482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3455CF-84DB-0F78-1215-BF5C6B5F34DD}"/>
              </a:ext>
            </a:extLst>
          </p:cNvPr>
          <p:cNvGrpSpPr/>
          <p:nvPr/>
        </p:nvGrpSpPr>
        <p:grpSpPr>
          <a:xfrm>
            <a:off x="5544468" y="346141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7F50DD-0F38-D80F-D155-2656281DC4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C1D62FF-7AAE-C5D8-D41E-F2128DDCF0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1AC27-AF7B-9D9E-FC0C-B554F7F2D41D}"/>
              </a:ext>
            </a:extLst>
          </p:cNvPr>
          <p:cNvGrpSpPr/>
          <p:nvPr/>
        </p:nvGrpSpPr>
        <p:grpSpPr>
          <a:xfrm>
            <a:off x="5544468" y="365364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347B5E-947F-627B-4530-F3E2761F913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13FC4F5-379E-A1E5-298E-82CE1B9C0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B8D891-2D57-8E79-799C-02D84202CF3A}"/>
              </a:ext>
            </a:extLst>
          </p:cNvPr>
          <p:cNvGrpSpPr/>
          <p:nvPr/>
        </p:nvGrpSpPr>
        <p:grpSpPr>
          <a:xfrm>
            <a:off x="3782956" y="576560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DBF948-3A8C-C674-65B1-F532ADD108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4D5B9D-8A53-60CC-731C-7BE91C71F6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C8D3C6-A715-7D7B-66E8-9F43A71DB9BA}"/>
              </a:ext>
            </a:extLst>
          </p:cNvPr>
          <p:cNvGrpSpPr/>
          <p:nvPr/>
        </p:nvGrpSpPr>
        <p:grpSpPr>
          <a:xfrm>
            <a:off x="4814423" y="597293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2DCB02-D657-7A6C-DDA7-D9879B9BDF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7E1548E-A083-85EA-CEB1-0795651CA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8422D1-CB93-45AD-69D5-74779082581C}"/>
              </a:ext>
            </a:extLst>
          </p:cNvPr>
          <p:cNvGrpSpPr/>
          <p:nvPr/>
        </p:nvGrpSpPr>
        <p:grpSpPr>
          <a:xfrm>
            <a:off x="6522281" y="615760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A8678A-9C8B-8B21-8097-BA07C878FC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6212796-CA06-BBC6-D087-BFAAF364E7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DDDC99-B5DC-FF49-CAC8-91ADF31A4F7E}"/>
              </a:ext>
            </a:extLst>
          </p:cNvPr>
          <p:cNvGrpSpPr/>
          <p:nvPr/>
        </p:nvGrpSpPr>
        <p:grpSpPr>
          <a:xfrm>
            <a:off x="6013644" y="476504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F6C6D-509C-543E-89EE-39A006EDA3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6A3866-F7D5-F407-52E1-24537AFA3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7635701-9235-E417-FC9C-A7F319F686E5}"/>
              </a:ext>
            </a:extLst>
          </p:cNvPr>
          <p:cNvSpPr/>
          <p:nvPr/>
        </p:nvSpPr>
        <p:spPr>
          <a:xfrm>
            <a:off x="3366112" y="6069969"/>
            <a:ext cx="1325722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312566-AC9C-BE53-9878-4B6DBD9F6407}"/>
              </a:ext>
            </a:extLst>
          </p:cNvPr>
          <p:cNvSpPr/>
          <p:nvPr/>
        </p:nvSpPr>
        <p:spPr>
          <a:xfrm>
            <a:off x="4673322" y="6268027"/>
            <a:ext cx="1527453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DCA628-E380-1AE3-5BD8-10DFC4D70FFF}"/>
              </a:ext>
            </a:extLst>
          </p:cNvPr>
          <p:cNvSpPr/>
          <p:nvPr/>
        </p:nvSpPr>
        <p:spPr>
          <a:xfrm>
            <a:off x="4414589" y="2593382"/>
            <a:ext cx="268536" cy="175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EFFE1F-9663-598B-CE80-F1864909CCCA}"/>
              </a:ext>
            </a:extLst>
          </p:cNvPr>
          <p:cNvSpPr/>
          <p:nvPr/>
        </p:nvSpPr>
        <p:spPr>
          <a:xfrm>
            <a:off x="2569078" y="4704279"/>
            <a:ext cx="621798" cy="56669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8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2" grpId="0" animBg="1"/>
      <p:bldP spid="63" grpId="0" animBg="1"/>
      <p:bldP spid="6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6F3C09-5C95-9032-EA55-3A1EAD61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99711"/>
            <a:ext cx="6114286" cy="5200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binomial_distribution.py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E18AE0DF-609E-3143-16D3-4C246DD4FF9F}"/>
              </a:ext>
            </a:extLst>
          </p:cNvPr>
          <p:cNvSpPr/>
          <p:nvPr/>
        </p:nvSpPr>
        <p:spPr>
          <a:xfrm>
            <a:off x="6595672" y="1268501"/>
            <a:ext cx="2143594" cy="1796988"/>
          </a:xfrm>
          <a:prstGeom prst="wedgeRoundRectCallout">
            <a:avLst>
              <a:gd name="adj1" fmla="val -43534"/>
              <a:gd name="adj2" fmla="val 9077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this represents a 90% success rate, why is there such a low chance of getting </a:t>
            </a:r>
            <a:r>
              <a:rPr lang="en-US" b="1" dirty="0"/>
              <a:t>five</a:t>
            </a:r>
            <a:r>
              <a:rPr lang="en-US" dirty="0"/>
              <a:t> successes?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817A98-2338-70C5-E906-D6C2DE44B47D}"/>
              </a:ext>
            </a:extLst>
          </p:cNvPr>
          <p:cNvCxnSpPr>
            <a:cxnSpLocks/>
          </p:cNvCxnSpPr>
          <p:nvPr/>
        </p:nvCxnSpPr>
        <p:spPr>
          <a:xfrm>
            <a:off x="2953062" y="3230380"/>
            <a:ext cx="0" cy="2803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6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up,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Gates’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1156F-9198-5DA8-25B3-E67500DA6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" t="11183" r="8348" b="2535"/>
          <a:stretch/>
        </p:blipFill>
        <p:spPr>
          <a:xfrm>
            <a:off x="491207" y="1979940"/>
            <a:ext cx="8161587" cy="3944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C60F54-F221-42F0-AD9F-4FA8669D31C2}"/>
                  </a:ext>
                </a:extLst>
              </p:cNvPr>
              <p:cNvSpPr txBox="1"/>
              <p:nvPr/>
            </p:nvSpPr>
            <p:spPr>
              <a:xfrm>
                <a:off x="6196760" y="2864113"/>
                <a:ext cx="214619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68.26% (34.13% x 2) of all values following a normal distribution should fall within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1400" b="1" dirty="0"/>
                  <a:t> from the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C60F54-F221-42F0-AD9F-4FA8669D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760" y="2864113"/>
                <a:ext cx="2146195" cy="954107"/>
              </a:xfrm>
              <a:prstGeom prst="rect">
                <a:avLst/>
              </a:prstGeom>
              <a:blipFill>
                <a:blip r:embed="rId4"/>
                <a:stretch>
                  <a:fillRect t="-1282" r="-85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4D1E6E-6C51-5C3B-7010-78D6C241CF08}"/>
              </a:ext>
            </a:extLst>
          </p:cNvPr>
          <p:cNvCxnSpPr/>
          <p:nvPr/>
        </p:nvCxnSpPr>
        <p:spPr>
          <a:xfrm>
            <a:off x="4156364" y="4036693"/>
            <a:ext cx="159453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86B6E2-979A-3875-9A7C-7B476D483844}"/>
              </a:ext>
            </a:extLst>
          </p:cNvPr>
          <p:cNvSpPr/>
          <p:nvPr/>
        </p:nvSpPr>
        <p:spPr>
          <a:xfrm>
            <a:off x="4841258" y="4010143"/>
            <a:ext cx="234268" cy="324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EF50031-A56B-308C-ECFA-76CC5B57F6C4}"/>
              </a:ext>
            </a:extLst>
          </p:cNvPr>
          <p:cNvCxnSpPr>
            <a:stCxn id="7" idx="0"/>
            <a:endCxn id="3" idx="0"/>
          </p:cNvCxnSpPr>
          <p:nvPr/>
        </p:nvCxnSpPr>
        <p:spPr>
          <a:xfrm rot="5400000" flipH="1" flipV="1">
            <a:off x="5541110" y="2281395"/>
            <a:ext cx="1146030" cy="2311466"/>
          </a:xfrm>
          <a:prstGeom prst="bentConnector3">
            <a:avLst>
              <a:gd name="adj1" fmla="val 13445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389AC7-3A12-6031-9622-18F5A00F9961}"/>
              </a:ext>
            </a:extLst>
          </p:cNvPr>
          <p:cNvCxnSpPr/>
          <p:nvPr/>
        </p:nvCxnSpPr>
        <p:spPr>
          <a:xfrm flipV="1">
            <a:off x="4957408" y="5810057"/>
            <a:ext cx="0" cy="6347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3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neat,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high school senior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EB8C-0C00-53D2-BBE1-FB856500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1941E82D-EBEA-A5B5-2D7B-4770539C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37" y="4227285"/>
            <a:ext cx="4619724" cy="1865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72A26-5E5B-D660-2E01-34668EA0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ECC64-28A7-514D-D5F8-991113450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D4F45-D8C5-E172-361D-AF6539390172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145A43-3715-21B5-D43E-7285388B98B5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24FA2F-4D1C-4923-977D-E81336DDCF10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773932-8A41-EA56-6993-27968AB6AD3C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191AEB-DE57-04A3-E423-5E7DAC3817E2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2C9705-F8F6-6718-E1D1-67BFB6649D4F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73A831-556F-9D48-4AB5-9EC96AA79A79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A8BBB2-831B-8E32-4C00-B598F6F518BC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925F60-9DCA-CFF7-6909-F6601747915C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431100-447F-BAFA-D3F2-2241E3E7284F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226A89-967E-FFF4-FBD2-4064A86C2E5B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70078A-B59A-861E-21B3-5228D529F010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057DEB-9BA2-3326-A1AB-AB60DD107C54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A2D8DA-BB40-8E0F-82C2-611ADC2169F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9B1694-50CA-6D82-C8E6-C9CFED09304B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0D6144-E593-DAA5-606F-AE68C059425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AB5856-16A5-FEA6-A360-C038411C4358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089B36-29BB-A398-3B7B-A3DA29C435B2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C0ABEE-1353-1901-886F-1BA63667F243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170D69-FF08-CC40-58EE-5AE212A715DA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E6F144E-A2E8-17DD-9E58-6FF47666ACEE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E29B75-6864-7EF7-8422-6891AE2F7C6F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9839442-8731-2376-D259-C157E29C32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65A7047-2B60-693B-C182-AAE8409FEEBC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262412-0167-5D31-A706-4EB791052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EF8D88-55A5-62CA-5540-BD46DA3D3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AAE462-1357-B79C-E355-AD45C2283D3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FB04F9-3B7F-57F1-284E-67A351B02BEF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244614-D8E0-86B7-B926-B53B28B4F62A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4A9E67-ACF8-D263-CCB1-04377E7F0637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4B8938E-9BE1-FDE3-CAEE-484F829EFBF0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44C139-4E20-4F56-A6EE-81610C5AB97D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BF1E09C-3B24-E1AE-374B-097CAAA5342E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C7AEB47-82CE-B74B-7C78-FF1CF0B6C78D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B17C3A-B4D8-BE49-D73A-92049CA79950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7ECE9B5-96F7-896F-B518-2AD1684CD594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BE3A28-CDB5-B137-8813-3F84FC6122EB}"/>
              </a:ext>
            </a:extLst>
          </p:cNvPr>
          <p:cNvGrpSpPr/>
          <p:nvPr/>
        </p:nvGrpSpPr>
        <p:grpSpPr>
          <a:xfrm>
            <a:off x="4839468" y="4710228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4011380-5E5A-DAF7-A867-E183849E7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7D23B6-84B3-3409-A01A-7DE911F9A0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5165BA-3EB2-DD9E-FA0C-21746E9AA662}"/>
              </a:ext>
            </a:extLst>
          </p:cNvPr>
          <p:cNvGrpSpPr/>
          <p:nvPr/>
        </p:nvGrpSpPr>
        <p:grpSpPr>
          <a:xfrm>
            <a:off x="5131463" y="5260413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EE24921-6284-819B-15A7-EBC1E66F5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0AD1EA-661F-621C-DCFD-DC8D678AFA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918029-DC81-D26D-814C-98B546F55FD1}"/>
              </a:ext>
            </a:extLst>
          </p:cNvPr>
          <p:cNvGrpSpPr/>
          <p:nvPr/>
        </p:nvGrpSpPr>
        <p:grpSpPr>
          <a:xfrm>
            <a:off x="6809448" y="5428654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4771F0-E298-97C8-48E3-E500508DD30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ED61CAE-9D55-7F75-91EA-D9C98F823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C5EFA6D-A4C3-2CCA-7122-C5750180DE54}"/>
              </a:ext>
            </a:extLst>
          </p:cNvPr>
          <p:cNvGrpSpPr/>
          <p:nvPr/>
        </p:nvGrpSpPr>
        <p:grpSpPr>
          <a:xfrm>
            <a:off x="5231893" y="5626978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AEDCB46-459D-A1D6-7318-521B944617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3408241-FBDA-5D2A-D37D-5CED2D95A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78F310-55D0-BC99-26F3-752AAC6E6B55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47D7633-4B32-6AF7-2D0E-765661A5FFEE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2BF481F-18E3-3D3D-6E72-33127618F5BC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9F103A-2EE9-ADDF-FEFF-43A417BD3046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2A16C39-D459-DE89-8180-E97D8D1B5D9A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7553FF8-A970-6C84-6A7C-BB5674082CE5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3BDFA8-F827-795E-0742-507CC316C72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75A2E56-C498-D8E8-9EF0-1E1CAB2EB86B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3ACEF6-1658-9F98-1812-0DF93BC0EA99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3E70B-E43A-1E27-AB66-740D40C207D3}"/>
              </a:ext>
            </a:extLst>
          </p:cNvPr>
          <p:cNvSpPr txBox="1"/>
          <p:nvPr/>
        </p:nvSpPr>
        <p:spPr>
          <a:xfrm>
            <a:off x="7732398" y="5197821"/>
            <a:ext cx="1126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Python Ternary Operator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1337B0-669E-2F9E-3AAD-65F78E8FE3CB}"/>
              </a:ext>
            </a:extLst>
          </p:cNvPr>
          <p:cNvSpPr/>
          <p:nvPr/>
        </p:nvSpPr>
        <p:spPr>
          <a:xfrm>
            <a:off x="4122547" y="5514681"/>
            <a:ext cx="2068152" cy="198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ECB5A-CAB5-EFE2-784E-ED2F1212C087}"/>
              </a:ext>
            </a:extLst>
          </p:cNvPr>
          <p:cNvSpPr/>
          <p:nvPr/>
        </p:nvSpPr>
        <p:spPr>
          <a:xfrm>
            <a:off x="3916476" y="5513978"/>
            <a:ext cx="173280" cy="198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95AC7-2779-8755-F593-C1BED3B84BF6}"/>
              </a:ext>
            </a:extLst>
          </p:cNvPr>
          <p:cNvSpPr/>
          <p:nvPr/>
        </p:nvSpPr>
        <p:spPr>
          <a:xfrm>
            <a:off x="6233093" y="5516359"/>
            <a:ext cx="533961" cy="198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55E3B-218D-A7BB-5A04-D370119BE34D}"/>
              </a:ext>
            </a:extLst>
          </p:cNvPr>
          <p:cNvSpPr/>
          <p:nvPr/>
        </p:nvSpPr>
        <p:spPr>
          <a:xfrm>
            <a:off x="3663640" y="5516359"/>
            <a:ext cx="206103" cy="198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D78D2F-BD6D-2F75-E20E-9995DAB82A58}"/>
              </a:ext>
            </a:extLst>
          </p:cNvPr>
          <p:cNvSpPr txBox="1"/>
          <p:nvPr/>
        </p:nvSpPr>
        <p:spPr>
          <a:xfrm>
            <a:off x="190555" y="4752341"/>
            <a:ext cx="19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“ball" is just the slot # (-3 to 3) where it landed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AF31F7-D58E-6185-9EB9-E929AF0FCDD7}"/>
              </a:ext>
            </a:extLst>
          </p:cNvPr>
          <p:cNvGrpSpPr/>
          <p:nvPr/>
        </p:nvGrpSpPr>
        <p:grpSpPr>
          <a:xfrm>
            <a:off x="3694127" y="5790491"/>
            <a:ext cx="1068643" cy="369332"/>
            <a:chOff x="3647644" y="5359159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D55B4B-C301-C39C-CB58-6C89C28304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343DF4-EEE2-D2BC-9BC3-89F9A2CD9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607EC935-DBF3-4119-115E-5D0036CE171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275133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83EF1-0208-7AE7-5357-58266FBB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4CAFFF-DA09-31FA-47C7-E02034F6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7"/>
          <a:stretch/>
        </p:blipFill>
        <p:spPr>
          <a:xfrm>
            <a:off x="1806129" y="1690689"/>
            <a:ext cx="5970632" cy="4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7CB51-12E8-D31B-59C7-D1888BDF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7A7BB3-C0AE-DA77-9A85-69B0EF23615F}"/>
              </a:ext>
            </a:extLst>
          </p:cNvPr>
          <p:cNvGrpSpPr/>
          <p:nvPr/>
        </p:nvGrpSpPr>
        <p:grpSpPr>
          <a:xfrm>
            <a:off x="3953521" y="2101746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E9BB5E0-328E-671D-920A-AFCD5319D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016E20-14FB-44FC-E9B9-82FF844DE6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D17C8F-7570-F6EE-F474-F282C9B02230}"/>
              </a:ext>
            </a:extLst>
          </p:cNvPr>
          <p:cNvGrpSpPr/>
          <p:nvPr/>
        </p:nvGrpSpPr>
        <p:grpSpPr>
          <a:xfrm>
            <a:off x="6532067" y="2756961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B2EF85-58FF-4687-F4E0-9E651D38E7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701BD4-23A4-31D3-5D31-65C21BF8D7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C3D427-9834-CC03-7D8E-7DE4C54C12C5}"/>
              </a:ext>
            </a:extLst>
          </p:cNvPr>
          <p:cNvGrpSpPr/>
          <p:nvPr/>
        </p:nvGrpSpPr>
        <p:grpSpPr>
          <a:xfrm>
            <a:off x="5264420" y="370371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18C3BE-DD42-5F84-EDFE-FF59E3B001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EDAFAF-A6C3-E206-14F8-78D270DD5D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4FA45D-AD93-6EA2-0F27-38C5AEECDDD8}"/>
              </a:ext>
            </a:extLst>
          </p:cNvPr>
          <p:cNvGrpSpPr/>
          <p:nvPr/>
        </p:nvGrpSpPr>
        <p:grpSpPr>
          <a:xfrm>
            <a:off x="6745517" y="391040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EBD6C8-50B2-D42B-1A3A-9787BE1FF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9009FF-2119-D006-81D1-199414AF66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1EC057-D2FA-F4C2-3D87-CA72D2203F3F}"/>
              </a:ext>
            </a:extLst>
          </p:cNvPr>
          <p:cNvGrpSpPr/>
          <p:nvPr/>
        </p:nvGrpSpPr>
        <p:grpSpPr>
          <a:xfrm>
            <a:off x="4326449" y="40938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ECA078-0568-8F83-1759-F521442BCE8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1870D2C-39A3-EE71-3DE1-C53DFC57E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253D40-E693-FA9A-B3CA-3791A9B4C0A3}"/>
              </a:ext>
            </a:extLst>
          </p:cNvPr>
          <p:cNvGrpSpPr/>
          <p:nvPr/>
        </p:nvGrpSpPr>
        <p:grpSpPr>
          <a:xfrm>
            <a:off x="4596989" y="427848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454FC7-B23D-FD9F-8339-91599D590A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AB7CF4E-ED52-E380-0BDA-C79A4D2CAF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CCA4CF-4E6D-D2EE-EC48-D09F9DFE448B}"/>
              </a:ext>
            </a:extLst>
          </p:cNvPr>
          <p:cNvGrpSpPr/>
          <p:nvPr/>
        </p:nvGrpSpPr>
        <p:grpSpPr>
          <a:xfrm>
            <a:off x="4054604" y="4894920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9B5E3F-2DCE-D57C-2A44-CBCE8522B76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8F1BC1-8C11-02A6-A9EF-819ADD4BB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FF94D3-A775-6C41-4186-6DC63EB81E25}"/>
              </a:ext>
            </a:extLst>
          </p:cNvPr>
          <p:cNvGrpSpPr/>
          <p:nvPr/>
        </p:nvGrpSpPr>
        <p:grpSpPr>
          <a:xfrm>
            <a:off x="7764497" y="5227990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ECAFB-0303-FD35-E425-B94B5756E8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5773B1-148A-D053-23BD-A857CFC45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2B4CCC-C62A-9878-8E66-88AC32C7A973}"/>
              </a:ext>
            </a:extLst>
          </p:cNvPr>
          <p:cNvGrpSpPr/>
          <p:nvPr/>
        </p:nvGrpSpPr>
        <p:grpSpPr>
          <a:xfrm>
            <a:off x="6376162" y="5417927"/>
            <a:ext cx="1076632" cy="369332"/>
            <a:chOff x="2157212" y="5356391"/>
            <a:chExt cx="107663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0B9F38-846C-596B-498D-8B596A845B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48ACAFE-BC7A-D6F6-F778-91FE4F3CC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5DD7E1-BDB5-AF39-F52C-540583A859BC}"/>
              </a:ext>
            </a:extLst>
          </p:cNvPr>
          <p:cNvSpPr txBox="1"/>
          <p:nvPr/>
        </p:nvSpPr>
        <p:spPr>
          <a:xfrm>
            <a:off x="6292699" y="4283765"/>
            <a:ext cx="136683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balls</a:t>
            </a:r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[</a:t>
            </a:r>
            <a:r>
              <a:rPr lang="en-US" sz="1400" dirty="0">
                <a:solidFill>
                  <a:srgbClr val="7030A0"/>
                </a:solidFill>
              </a:rPr>
              <a:t>ball_num</a:t>
            </a:r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BB1252-8DE1-5374-6160-7754E4684DD4}"/>
              </a:ext>
            </a:extLst>
          </p:cNvPr>
          <p:cNvSpPr/>
          <p:nvPr/>
        </p:nvSpPr>
        <p:spPr>
          <a:xfrm>
            <a:off x="4904768" y="3975787"/>
            <a:ext cx="1745516" cy="202705"/>
          </a:xfrm>
          <a:prstGeom prst="rect">
            <a:avLst/>
          </a:prstGeom>
          <a:noFill/>
          <a:ln w="19050">
            <a:solidFill>
              <a:srgbClr val="754B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572F48F-9F25-7B7C-6F36-68E65B4563F5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 rot="16200000" flipH="1">
            <a:off x="5905531" y="4050486"/>
            <a:ext cx="259162" cy="515173"/>
          </a:xfrm>
          <a:prstGeom prst="bentConnector2">
            <a:avLst/>
          </a:prstGeom>
          <a:ln w="19050">
            <a:solidFill>
              <a:srgbClr val="754BB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A50E1B4-6FE1-8770-DF0D-60345AC4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EBBD78-34BC-CBC9-789B-DD483D1A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54" y="5964209"/>
            <a:ext cx="2191537" cy="6560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A98766-633D-A9C7-2C00-DBEEEB7B0913}"/>
              </a:ext>
            </a:extLst>
          </p:cNvPr>
          <p:cNvSpPr/>
          <p:nvPr/>
        </p:nvSpPr>
        <p:spPr>
          <a:xfrm>
            <a:off x="2927520" y="5311303"/>
            <a:ext cx="996334" cy="202705"/>
          </a:xfrm>
          <a:prstGeom prst="rect">
            <a:avLst/>
          </a:prstGeom>
          <a:noFill/>
          <a:ln w="19050">
            <a:solidFill>
              <a:srgbClr val="754B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34F6C6-1C63-E8A1-34A0-996EFED0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24315"/>
            <a:ext cx="6114286" cy="5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5612342" y="342900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7EDE7D-06DD-21B8-60B0-62A6EFF885B9}"/>
              </a:ext>
            </a:extLst>
          </p:cNvPr>
          <p:cNvSpPr/>
          <p:nvPr/>
        </p:nvSpPr>
        <p:spPr>
          <a:xfrm>
            <a:off x="4698806" y="1943515"/>
            <a:ext cx="1904361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D23CE-B4CB-BA18-5891-6CEBB53BE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191" y="1634272"/>
            <a:ext cx="4493618" cy="1698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893447" y="3708937"/>
            <a:ext cx="2323016" cy="1771730"/>
          </a:xfrm>
          <a:prstGeom prst="wedgeRectCallout">
            <a:avLst>
              <a:gd name="adj1" fmla="val -67496"/>
              <a:gd name="adj2" fmla="val -10582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if we increase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C04EB8-3964-B76D-0A41-0A414E2C108E}"/>
              </a:ext>
            </a:extLst>
          </p:cNvPr>
          <p:cNvSpPr/>
          <p:nvPr/>
        </p:nvSpPr>
        <p:spPr>
          <a:xfrm>
            <a:off x="2735831" y="2521365"/>
            <a:ext cx="635574" cy="1499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85D2A6-8E48-FBA2-4933-5E77B8ED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75352"/>
            <a:ext cx="6114286" cy="5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5994591" y="3274236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878C25-769E-BE17-E04C-38002921EEE0}"/>
              </a:ext>
            </a:extLst>
          </p:cNvPr>
          <p:cNvSpPr/>
          <p:nvPr/>
        </p:nvSpPr>
        <p:spPr>
          <a:xfrm>
            <a:off x="4657726" y="1905043"/>
            <a:ext cx="2025650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A3918F-5B7F-2451-5DA5-252196BE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72"/>
            <a:ext cx="6114286" cy="5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94485" y="1912538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1155208" y="3146541"/>
            <a:ext cx="2418880" cy="1103455"/>
          </a:xfrm>
          <a:prstGeom prst="wedgeRectCallout">
            <a:avLst>
              <a:gd name="adj1" fmla="val 93690"/>
              <a:gd name="adj2" fmla="val -14254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26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and set num_balls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6096470" y="3146542"/>
            <a:ext cx="2418880" cy="1103455"/>
          </a:xfrm>
          <a:prstGeom prst="wedgeRectCallout">
            <a:avLst>
              <a:gd name="adj1" fmla="val -53212"/>
              <a:gd name="adj2" fmla="val -14111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A84660-6517-6F9C-2B05-65F050AE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71"/>
            <a:ext cx="6114286" cy="5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64505" y="1912538"/>
            <a:ext cx="2188564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1155207" y="3146541"/>
            <a:ext cx="2539867" cy="1103455"/>
          </a:xfrm>
          <a:prstGeom prst="wedgeRectCallout">
            <a:avLst>
              <a:gd name="adj1" fmla="val 93690"/>
              <a:gd name="adj2" fmla="val -14254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26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num_balls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6096470" y="3146542"/>
            <a:ext cx="2418880" cy="1103455"/>
          </a:xfrm>
          <a:prstGeom prst="wedgeRectCallout">
            <a:avLst>
              <a:gd name="adj1" fmla="val -53212"/>
              <a:gd name="adj2" fmla="val -14111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31A486A-F808-B7D9-EB80-71909C3B0001}"/>
              </a:ext>
            </a:extLst>
          </p:cNvPr>
          <p:cNvSpPr/>
          <p:nvPr/>
        </p:nvSpPr>
        <p:spPr>
          <a:xfrm>
            <a:off x="3156770" y="4340116"/>
            <a:ext cx="2323016" cy="1039761"/>
          </a:xfrm>
          <a:prstGeom prst="wedgeRectCallout">
            <a:avLst>
              <a:gd name="adj1" fmla="val 12567"/>
              <a:gd name="adj2" fmla="val -22607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B59E6-2E39-B641-A475-9C40C140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70"/>
            <a:ext cx="6114286" cy="5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64505" y="1912538"/>
            <a:ext cx="2188564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6096470" y="3146542"/>
            <a:ext cx="2418880" cy="1103455"/>
          </a:xfrm>
          <a:prstGeom prst="wedgeRectCallout">
            <a:avLst>
              <a:gd name="adj1" fmla="val -53212"/>
              <a:gd name="adj2" fmla="val -14111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num_levels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6ABF06A-7AC4-76FF-EA05-D345C063E06B}"/>
              </a:ext>
            </a:extLst>
          </p:cNvPr>
          <p:cNvSpPr/>
          <p:nvPr/>
        </p:nvSpPr>
        <p:spPr>
          <a:xfrm>
            <a:off x="882068" y="2754175"/>
            <a:ext cx="2551616" cy="1349650"/>
          </a:xfrm>
          <a:prstGeom prst="wedgeRectCallout">
            <a:avLst>
              <a:gd name="adj1" fmla="val 93477"/>
              <a:gd name="adj2" fmla="val -74839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approximate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a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Normal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</a:t>
            </a:r>
            <a:r>
              <a:rPr lang="en-US" sz="2400" b="1" dirty="0">
                <a:solidFill>
                  <a:srgbClr val="00B050"/>
                </a:solidFill>
              </a:rPr>
              <a:t>can</a:t>
            </a:r>
            <a:r>
              <a:rPr lang="en-US" sz="2400" dirty="0"/>
              <a:t> accurately mimic a </a:t>
            </a:r>
            <a:r>
              <a:rPr lang="en-US" sz="2400" b="1" dirty="0"/>
              <a:t>Normal</a:t>
            </a:r>
            <a:r>
              <a:rPr lang="en-US" sz="2400" dirty="0"/>
              <a:t> distribution - but </a:t>
            </a:r>
            <a:r>
              <a:rPr lang="en-US" sz="2400" u="sng" dirty="0"/>
              <a:t>only</a:t>
            </a:r>
            <a:r>
              <a:rPr lang="en-US" sz="2400" dirty="0"/>
              <a:t> under the </a:t>
            </a:r>
            <a:r>
              <a:rPr lang="en-US" sz="2400" i="1" dirty="0"/>
              <a:t>right</a:t>
            </a:r>
            <a:r>
              <a:rPr lang="en-US" sz="2400" dirty="0"/>
              <a:t>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 how wide (displacement from the center slot) a ball can fall (left or right)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at the </a:t>
            </a:r>
            <a:r>
              <a:rPr lang="en-US" sz="2400" u="sng" dirty="0"/>
              <a:t>last</a:t>
            </a:r>
            <a:r>
              <a:rPr lang="en-US" sz="2400" dirty="0"/>
              <a:t>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</a:t>
            </a:r>
            <a:r>
              <a:rPr lang="en-US" sz="2400" dirty="0"/>
              <a:t> of a </a:t>
            </a:r>
            <a:r>
              <a:rPr lang="en-US" sz="2400" b="1" dirty="0"/>
              <a:t>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/>
              <p:nvPr/>
            </p:nvSpPr>
            <p:spPr>
              <a:xfrm>
                <a:off x="1732935" y="5706958"/>
                <a:ext cx="56781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quantum mechanics, position and momentum are </a:t>
                </a:r>
                <a:r>
                  <a:rPr lang="en-US" b="1" dirty="0"/>
                  <a:t>Fourier</a:t>
                </a:r>
                <a:r>
                  <a:rPr lang="en-US" dirty="0"/>
                  <a:t> transforms of each other, and the Gaussian </a:t>
                </a:r>
                <a:r>
                  <a:rPr lang="en-US" b="1" dirty="0"/>
                  <a:t>Normal</a:t>
                </a:r>
                <a:r>
                  <a:rPr lang="en-US" dirty="0"/>
                  <a:t> is the only function which is its </a:t>
                </a:r>
                <a:r>
                  <a:rPr lang="en-US" u="sng" dirty="0"/>
                  <a:t>own</a:t>
                </a:r>
                <a:r>
                  <a:rPr lang="en-US" dirty="0"/>
                  <a:t> Fourier transform! </a:t>
                </a:r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043A0C-40AD-471F-A056-08C7ED17B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935" y="5706958"/>
                <a:ext cx="5678129" cy="923330"/>
              </a:xfrm>
              <a:prstGeom prst="rect">
                <a:avLst/>
              </a:prstGeom>
              <a:blipFill>
                <a:blip r:embed="rId5"/>
                <a:stretch>
                  <a:fillRect l="-858" t="-3289" r="-8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BC61E02-372F-5C02-4EB1-F1938026C13A}"/>
              </a:ext>
            </a:extLst>
          </p:cNvPr>
          <p:cNvSpPr/>
          <p:nvPr/>
        </p:nvSpPr>
        <p:spPr>
          <a:xfrm>
            <a:off x="1367821" y="2728452"/>
            <a:ext cx="491207" cy="29435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</a:t>
                </a:r>
                <a:r>
                  <a:rPr lang="en-US" sz="2000" u="sng" dirty="0"/>
                  <a:t>reject</a:t>
                </a:r>
                <a:r>
                  <a:rPr lang="en-US" sz="2000" dirty="0"/>
                  <a:t>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D1D237-EE0B-402B-DEE2-8CE89F56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5" y="1516686"/>
            <a:ext cx="4428571" cy="466666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640002" y="1731511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6781990" y="1963493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430631" y="218859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115574" y="2431533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5171172" y="264405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4041143" y="3102212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5077484" y="287641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D1D237-EE0B-402B-DEE2-8CE89F56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5" y="1516686"/>
            <a:ext cx="4428571" cy="466666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19CE1B-D70D-D298-CBE6-41C69980F954}"/>
              </a:ext>
            </a:extLst>
          </p:cNvPr>
          <p:cNvGrpSpPr/>
          <p:nvPr/>
        </p:nvGrpSpPr>
        <p:grpSpPr>
          <a:xfrm>
            <a:off x="4899852" y="4020343"/>
            <a:ext cx="1076632" cy="369332"/>
            <a:chOff x="4968362" y="2079211"/>
            <a:chExt cx="1076632" cy="36933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08DDAB7-2EFF-8276-AA15-45775DF79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4B595D-F7C1-0516-D909-C2357743A8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49839B-A906-9AEB-BC44-E40D0562B382}"/>
              </a:ext>
            </a:extLst>
          </p:cNvPr>
          <p:cNvGrpSpPr/>
          <p:nvPr/>
        </p:nvGrpSpPr>
        <p:grpSpPr>
          <a:xfrm>
            <a:off x="5342911" y="425212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5C259A-578E-3FA2-1D66-01728AD183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4E1FD-0D88-E32D-4996-92A73B4B41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268B2A-CAEA-7F58-7E21-877FF0AD6A2B}"/>
              </a:ext>
            </a:extLst>
          </p:cNvPr>
          <p:cNvGrpSpPr/>
          <p:nvPr/>
        </p:nvGrpSpPr>
        <p:grpSpPr>
          <a:xfrm>
            <a:off x="5901133" y="4476367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B40276-149F-A2AB-B769-CC601D9C9E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381576-4F11-6543-7DA4-D86AAE9D6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2F2127-A0C7-20EF-EAC8-99F6D2500871}"/>
              </a:ext>
            </a:extLst>
          </p:cNvPr>
          <p:cNvGrpSpPr/>
          <p:nvPr/>
        </p:nvGrpSpPr>
        <p:grpSpPr>
          <a:xfrm>
            <a:off x="6076674" y="4940708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901B9F-8AEC-49DF-20B0-DBA8FA8C11B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AF7A98-4465-1DDD-87B6-DD89D4D8C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D30986-A181-30A5-AC37-93DD973F7E85}"/>
              </a:ext>
            </a:extLst>
          </p:cNvPr>
          <p:cNvGrpSpPr/>
          <p:nvPr/>
        </p:nvGrpSpPr>
        <p:grpSpPr>
          <a:xfrm>
            <a:off x="5837075" y="5160163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D8D75C-F3AE-3146-6317-6AC6D8A7B2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A1CA83-34AC-79CF-8917-D109D59818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3251AA-427E-B7E9-70C2-26F95F971311}"/>
              </a:ext>
            </a:extLst>
          </p:cNvPr>
          <p:cNvGrpSpPr/>
          <p:nvPr/>
        </p:nvGrpSpPr>
        <p:grpSpPr>
          <a:xfrm>
            <a:off x="5519656" y="5603997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F850AF-7F70-2CEC-DF42-0E2CD916A6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0D97395-0F49-36CB-DE84-DB92AD1E0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A66C5-A31A-77C6-ED55-F896C0EED173}"/>
              </a:ext>
            </a:extLst>
          </p:cNvPr>
          <p:cNvGrpSpPr/>
          <p:nvPr/>
        </p:nvGrpSpPr>
        <p:grpSpPr>
          <a:xfrm>
            <a:off x="4863282" y="537924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4465D2-E915-AF06-A4E3-6F5D088667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C324ED-0AA2-519A-0FA7-D909DBF66E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24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C23ECB-ECFD-EB21-EC42-AEE842E49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0" y="1371932"/>
            <a:ext cx="8054600" cy="498441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CF596D3-96D0-1D43-7A1E-FE4E6EA7D5E7}"/>
              </a:ext>
            </a:extLst>
          </p:cNvPr>
          <p:cNvGrpSpPr/>
          <p:nvPr/>
        </p:nvGrpSpPr>
        <p:grpSpPr>
          <a:xfrm>
            <a:off x="3525660" y="1554321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B9B621D-3EAA-1FA9-424B-BEDD9D6557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C7503F-39AB-2743-1776-ABA8E0548F2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92A327-BF6D-B4F1-7DAD-3737141B3042}"/>
              </a:ext>
            </a:extLst>
          </p:cNvPr>
          <p:cNvGrpSpPr/>
          <p:nvPr/>
        </p:nvGrpSpPr>
        <p:grpSpPr>
          <a:xfrm>
            <a:off x="5089658" y="1784329"/>
            <a:ext cx="1076632" cy="369332"/>
            <a:chOff x="4704120" y="2356972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7CFF4B-8E6A-7BCF-ACC9-5F6BE68D6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CF53C60-6896-7354-07D3-E1F73DADC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43D852B-9687-1F66-4956-11C1C092011A}"/>
              </a:ext>
            </a:extLst>
          </p:cNvPr>
          <p:cNvSpPr/>
          <p:nvPr/>
        </p:nvSpPr>
        <p:spPr>
          <a:xfrm>
            <a:off x="2486266" y="1869481"/>
            <a:ext cx="1968748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9EDBF2-4294-C6E4-0D96-1FC2071880A9}"/>
              </a:ext>
            </a:extLst>
          </p:cNvPr>
          <p:cNvCxnSpPr>
            <a:cxnSpLocks/>
          </p:cNvCxnSpPr>
          <p:nvPr/>
        </p:nvCxnSpPr>
        <p:spPr>
          <a:xfrm>
            <a:off x="4592969" y="1427384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CA98DA-2422-6624-BE1D-7C263CE4B202}"/>
              </a:ext>
            </a:extLst>
          </p:cNvPr>
          <p:cNvCxnSpPr>
            <a:cxnSpLocks/>
          </p:cNvCxnSpPr>
          <p:nvPr/>
        </p:nvCxnSpPr>
        <p:spPr>
          <a:xfrm>
            <a:off x="4863884" y="1427384"/>
            <a:ext cx="0" cy="44209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50BFD7-E20C-C335-06C6-535FD23C6E40}"/>
              </a:ext>
            </a:extLst>
          </p:cNvPr>
          <p:cNvSpPr txBox="1"/>
          <p:nvPr/>
        </p:nvSpPr>
        <p:spPr>
          <a:xfrm>
            <a:off x="2304936" y="1278347"/>
            <a:ext cx="226706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Indexes that passed filter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A0361C-0358-920F-3DFC-719FB170F53A}"/>
              </a:ext>
            </a:extLst>
          </p:cNvPr>
          <p:cNvSpPr txBox="1"/>
          <p:nvPr/>
        </p:nvSpPr>
        <p:spPr>
          <a:xfrm>
            <a:off x="4885954" y="1275621"/>
            <a:ext cx="21312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First index that passed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AB28B3-431B-0DEF-4349-337D10C62E5D}"/>
              </a:ext>
            </a:extLst>
          </p:cNvPr>
          <p:cNvGrpSpPr/>
          <p:nvPr/>
        </p:nvGrpSpPr>
        <p:grpSpPr>
          <a:xfrm>
            <a:off x="3495439" y="2222657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F877736-6261-999A-5084-EEC545AE3B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009AB76-7BB9-9832-E81C-8D1CEBA95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1672FE-073C-0B5A-3245-295CCCF520AB}"/>
              </a:ext>
            </a:extLst>
          </p:cNvPr>
          <p:cNvGrpSpPr/>
          <p:nvPr/>
        </p:nvGrpSpPr>
        <p:grpSpPr>
          <a:xfrm>
            <a:off x="3903510" y="2457029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F0DA6D-0F51-04C7-35A8-29DDB1D3E4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A902A32-0A55-68AF-ADA4-BBF8A9C76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D9C9A3-DB49-A51B-680F-C0E6BF0D417E}"/>
              </a:ext>
            </a:extLst>
          </p:cNvPr>
          <p:cNvGrpSpPr/>
          <p:nvPr/>
        </p:nvGrpSpPr>
        <p:grpSpPr>
          <a:xfrm>
            <a:off x="6858730" y="4224140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2E00A0-029E-FD95-4DB6-60DA012AEEB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5D3224B-7F61-BDC9-E0CC-FE18F3D9CC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103CEA9-A855-642D-4EE8-20727A245C72}"/>
              </a:ext>
            </a:extLst>
          </p:cNvPr>
          <p:cNvSpPr/>
          <p:nvPr/>
        </p:nvSpPr>
        <p:spPr>
          <a:xfrm>
            <a:off x="961006" y="3185663"/>
            <a:ext cx="784667" cy="21512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BBCEEA-20F6-6035-8862-DBD10E91FC94}"/>
              </a:ext>
            </a:extLst>
          </p:cNvPr>
          <p:cNvGrpSpPr/>
          <p:nvPr/>
        </p:nvGrpSpPr>
        <p:grpSpPr>
          <a:xfrm>
            <a:off x="2165402" y="4434377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08A5960-FF1F-41D1-25B4-0EB391811F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4A9EC63-C8D2-447A-689A-C9BB09A7DB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5B4A11-E59C-880D-EC09-F5CD8D1F0A74}"/>
              </a:ext>
            </a:extLst>
          </p:cNvPr>
          <p:cNvGrpSpPr/>
          <p:nvPr/>
        </p:nvGrpSpPr>
        <p:grpSpPr>
          <a:xfrm>
            <a:off x="5908808" y="4869010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FF4837-ECD8-042D-13D8-528EC4BA1C3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86F0A1A-9624-46CA-AC71-7D9E991C9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E194A61-BDDB-11A5-C864-9083B1AD84CB}"/>
              </a:ext>
            </a:extLst>
          </p:cNvPr>
          <p:cNvGrpSpPr/>
          <p:nvPr/>
        </p:nvGrpSpPr>
        <p:grpSpPr>
          <a:xfrm>
            <a:off x="3010015" y="5107412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E7CDDE-8D01-CD13-CED6-44AB1725E4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75743B0-1248-8038-4CB1-83C92DAAD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59" grpId="0" animBg="1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4DFF2-D716-178F-8F15-54044981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5356679" y="4272515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414611" y="3016946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155556" y="2790076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</a:t>
            </a:r>
            <a:r>
              <a:rPr lang="en-US" b="1" u="sng" dirty="0">
                <a:solidFill>
                  <a:srgbClr val="FF0000"/>
                </a:solidFill>
              </a:rPr>
              <a:t>measure the randomness</a:t>
            </a:r>
            <a:r>
              <a:rPr lang="en-US" b="1" dirty="0">
                <a:solidFill>
                  <a:srgbClr val="FF0000"/>
                </a:solidFill>
              </a:rPr>
              <a:t>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</p:spPr>
            <p:txBody>
              <a:bodyPr/>
              <a:lstStyle/>
              <a:p>
                <a:r>
                  <a:rPr lang="en-US" dirty="0"/>
                  <a:t>To measure the randomness of a deck, count the cards in each hand using different metrics and add up the total score</a:t>
                </a:r>
              </a:p>
              <a:p>
                <a:r>
                  <a:rPr lang="en-US" dirty="0"/>
                  <a:t>A deck with a </a:t>
                </a:r>
                <a:r>
                  <a:rPr lang="en-US" b="1" dirty="0">
                    <a:solidFill>
                      <a:srgbClr val="FF0000"/>
                    </a:solidFill>
                  </a:rPr>
                  <a:t>high score </a:t>
                </a:r>
                <a:r>
                  <a:rPr lang="en-US" dirty="0"/>
                  <a:t>is not very random</a:t>
                </a:r>
              </a:p>
              <a:p>
                <a:pPr lvl="1"/>
                <a:r>
                  <a:rPr lang="en-US" dirty="0"/>
                  <a:t>For example, every hand in a four-person deal should get about 3.25 cards of each suit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after a deal, if </a:t>
                </a:r>
                <a:r>
                  <a:rPr lang="en-US" b="1" dirty="0"/>
                  <a:t>two</a:t>
                </a:r>
                <a:r>
                  <a:rPr lang="en-US" dirty="0"/>
                  <a:t> players </a:t>
                </a:r>
                <a:r>
                  <a:rPr lang="en-US" u="sng" dirty="0"/>
                  <a:t>each</a:t>
                </a:r>
                <a:r>
                  <a:rPr lang="en-US" dirty="0"/>
                  <a:t> get </a:t>
                </a:r>
                <a:r>
                  <a:rPr lang="en-US" b="1" dirty="0"/>
                  <a:t>12 cards in a suit</a:t>
                </a:r>
                <a:r>
                  <a:rPr lang="en-US" dirty="0"/>
                  <a:t>, then that deck was probably not shuffled very well</a:t>
                </a:r>
              </a:p>
              <a:p>
                <a:r>
                  <a:rPr lang="en-US" dirty="0"/>
                  <a:t>We must analyze each </a:t>
                </a:r>
                <a:r>
                  <a:rPr lang="en-US" b="1" dirty="0">
                    <a:solidFill>
                      <a:srgbClr val="0070C0"/>
                    </a:solidFill>
                  </a:rPr>
                  <a:t>hand</a:t>
                </a:r>
                <a:r>
                  <a:rPr lang="en-US" dirty="0"/>
                  <a:t> individually </a:t>
                </a:r>
                <a:r>
                  <a:rPr lang="en-US" b="1" i="1" dirty="0"/>
                  <a:t>after</a:t>
                </a:r>
                <a:r>
                  <a:rPr lang="en-US" dirty="0"/>
                  <a:t> the deal is done to truly measure how good a shuffle process is at mixing up the cards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12652"/>
              </a:xfrm>
              <a:blipFill>
                <a:blip r:embed="rId2"/>
                <a:stretch>
                  <a:fillRect l="-1391" t="-2159" b="-2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Suit</a:t>
                </a:r>
              </a:p>
              <a:p>
                <a:pPr lvl="1"/>
                <a:r>
                  <a:rPr lang="en-US" dirty="0"/>
                  <a:t>In a good random deck, there should be on average about </a:t>
                </a:r>
                <a:r>
                  <a:rPr lang="en-US" b="1" dirty="0"/>
                  <a:t>3.25 cards in same suit </a:t>
                </a:r>
                <a:r>
                  <a:rPr lang="en-US" dirty="0"/>
                  <a:t>per hand if dealing four hands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=13</m:t>
                            </m:r>
                          </m:num>
                          <m:den>
                            <m:r>
                              <a:rPr lang="en-US" i="1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Score += (Observed – Expected)</a:t>
                </a:r>
                <a:r>
                  <a:rPr lang="en-US" baseline="30000" dirty="0"/>
                  <a:t>2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Rank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In a good random deck, there should be about one (1) of</a:t>
                </a:r>
                <a:r>
                  <a:rPr lang="en-US" sz="2400" b="1" dirty="0"/>
                  <a:t> each rank</a:t>
                </a:r>
                <a:r>
                  <a:rPr lang="en-US" sz="2400" dirty="0"/>
                  <a:t> in each hand (if dealing </a:t>
                </a:r>
                <a:r>
                  <a:rPr lang="en-US" sz="2400" u="sng" dirty="0"/>
                  <a:t>four</a:t>
                </a:r>
                <a:r>
                  <a:rPr lang="en-US" sz="2400" dirty="0"/>
                  <a:t> hands)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If you get a hand with four of a kind, that deck was probably not very random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/>
                  <a:t>Score += (Observed – Expected)</a:t>
                </a:r>
                <a:r>
                  <a:rPr lang="en-US" sz="2400" baseline="30000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29883"/>
              </a:xfrm>
              <a:blipFill>
                <a:blip r:embed="rId2"/>
                <a:stretch>
                  <a:fillRect l="-1391" t="-2105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3F98F-3577-AF34-7520-CABCD21C3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43" y="1876619"/>
            <a:ext cx="7085714" cy="31047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B04CC01-26B8-EFC4-BB1F-8AE65A0C20BB}"/>
              </a:ext>
            </a:extLst>
          </p:cNvPr>
          <p:cNvGrpSpPr/>
          <p:nvPr/>
        </p:nvGrpSpPr>
        <p:grpSpPr>
          <a:xfrm>
            <a:off x="3142752" y="4145828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9DFE2A-2CFD-B871-1E15-A81B3FBCF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0F6387-BA32-8B88-B148-A285C944091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E13099-6CC5-1D6F-45A8-BC167704DADC}"/>
              </a:ext>
            </a:extLst>
          </p:cNvPr>
          <p:cNvGrpSpPr/>
          <p:nvPr/>
        </p:nvGrpSpPr>
        <p:grpSpPr>
          <a:xfrm>
            <a:off x="7647391" y="4370095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981E03-EA09-9AC1-11FC-80CF2DED1C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2B260B-3C88-6096-1319-D063A36C6F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D0432F-2ED2-07DC-AF29-32447383EE6D}"/>
              </a:ext>
            </a:extLst>
          </p:cNvPr>
          <p:cNvGrpSpPr/>
          <p:nvPr/>
        </p:nvGrpSpPr>
        <p:grpSpPr>
          <a:xfrm>
            <a:off x="8067368" y="4602164"/>
            <a:ext cx="850619" cy="369332"/>
            <a:chOff x="2157212" y="5356059"/>
            <a:chExt cx="850619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31385D-CEAF-AE99-9857-971E57C52CBE}"/>
                </a:ext>
              </a:extLst>
            </p:cNvPr>
            <p:cNvSpPr txBox="1"/>
            <p:nvPr/>
          </p:nvSpPr>
          <p:spPr>
            <a:xfrm>
              <a:off x="2624373" y="53560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A585F5-F1B7-5982-6E88-1F0EE63347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57212" y="5545146"/>
              <a:ext cx="464926" cy="78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FF7C2DB-153A-6064-6FD2-ADA37669C422}"/>
              </a:ext>
            </a:extLst>
          </p:cNvPr>
          <p:cNvSpPr/>
          <p:nvPr/>
        </p:nvSpPr>
        <p:spPr>
          <a:xfrm>
            <a:off x="4771187" y="4454704"/>
            <a:ext cx="1256112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CE5792-3D0D-9DD1-BF11-7342B8E11860}"/>
              </a:ext>
            </a:extLst>
          </p:cNvPr>
          <p:cNvSpPr/>
          <p:nvPr/>
        </p:nvSpPr>
        <p:spPr>
          <a:xfrm>
            <a:off x="6053044" y="4454704"/>
            <a:ext cx="1256113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92E703-9F90-18E7-2BE8-A45B7EF4C227}"/>
              </a:ext>
            </a:extLst>
          </p:cNvPr>
          <p:cNvSpPr/>
          <p:nvPr/>
        </p:nvSpPr>
        <p:spPr>
          <a:xfrm>
            <a:off x="6232916" y="4690584"/>
            <a:ext cx="1463283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1B5496-DD81-9AF6-C491-BE0BAA8B1419}"/>
              </a:ext>
            </a:extLst>
          </p:cNvPr>
          <p:cNvGrpSpPr/>
          <p:nvPr/>
        </p:nvGrpSpPr>
        <p:grpSpPr>
          <a:xfrm>
            <a:off x="5836116" y="1869062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DA0D84-5A67-09B4-5D8B-A00EDACDBE2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C312FD-1DA5-12F2-8E1C-B4E90B57F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58CD71-9A3D-98F7-BA0B-6FD146E26D1D}"/>
              </a:ext>
            </a:extLst>
          </p:cNvPr>
          <p:cNvGrpSpPr/>
          <p:nvPr/>
        </p:nvGrpSpPr>
        <p:grpSpPr>
          <a:xfrm>
            <a:off x="3970655" y="2544747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229FFC-61B7-E187-1931-4C5D9D2769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20E0090-4654-5E8F-0256-A8B02AB8EA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0AE565-FFAA-615A-DD91-0E70B5B86168}"/>
              </a:ext>
            </a:extLst>
          </p:cNvPr>
          <p:cNvGrpSpPr/>
          <p:nvPr/>
        </p:nvGrpSpPr>
        <p:grpSpPr>
          <a:xfrm>
            <a:off x="4330483" y="2774325"/>
            <a:ext cx="1068643" cy="369332"/>
            <a:chOff x="3647644" y="5359159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724A972-2834-0D14-435B-4DCFDC379BA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AF56C6C-48B8-6D2A-FC1F-6272C4DB3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30B7AAC-B70B-A4DB-DF66-6FFEB5FB375E}"/>
              </a:ext>
            </a:extLst>
          </p:cNvPr>
          <p:cNvGrpSpPr/>
          <p:nvPr/>
        </p:nvGrpSpPr>
        <p:grpSpPr>
          <a:xfrm>
            <a:off x="5978601" y="3003347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47BE55-B8AA-94BE-D834-B91D03368F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C35F91C-B142-0262-328F-57F187490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163951-6ABC-33DE-EB2F-116186F334B4}"/>
              </a:ext>
            </a:extLst>
          </p:cNvPr>
          <p:cNvGrpSpPr/>
          <p:nvPr/>
        </p:nvGrpSpPr>
        <p:grpSpPr>
          <a:xfrm>
            <a:off x="4388661" y="3232232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CFD04C-2C3C-56E7-70F6-2AF1A70A3F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4B55D06-92E0-7F1F-73B4-734A1725F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EA02C56-86FF-231C-644A-3C4D3C8903C2}"/>
              </a:ext>
            </a:extLst>
          </p:cNvPr>
          <p:cNvSpPr/>
          <p:nvPr/>
        </p:nvSpPr>
        <p:spPr>
          <a:xfrm>
            <a:off x="2499021" y="2852431"/>
            <a:ext cx="1732844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558355-F1AD-4403-BDC7-76C95294976B}"/>
              </a:ext>
            </a:extLst>
          </p:cNvPr>
          <p:cNvSpPr/>
          <p:nvPr/>
        </p:nvSpPr>
        <p:spPr>
          <a:xfrm>
            <a:off x="4278851" y="3082173"/>
            <a:ext cx="1557265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5D848-E9A0-F875-14E3-586CF713BD67}"/>
              </a:ext>
            </a:extLst>
          </p:cNvPr>
          <p:cNvSpPr txBox="1"/>
          <p:nvPr/>
        </p:nvSpPr>
        <p:spPr>
          <a:xfrm>
            <a:off x="1323251" y="5484688"/>
            <a:ext cx="682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 Python, like most functional languages, </a:t>
            </a:r>
            <a:r>
              <a:rPr lang="en-US" b="1" dirty="0">
                <a:solidFill>
                  <a:srgbClr val="7030A0"/>
                </a:solidFill>
              </a:rPr>
              <a:t>functions</a:t>
            </a:r>
            <a:r>
              <a:rPr lang="en-US" dirty="0">
                <a:solidFill>
                  <a:srgbClr val="7030A0"/>
                </a:solidFill>
              </a:rPr>
              <a:t> themselves are first-class citizens and can be passed as function </a:t>
            </a:r>
            <a:r>
              <a:rPr lang="en-US" i="1" dirty="0">
                <a:solidFill>
                  <a:srgbClr val="7030A0"/>
                </a:solidFill>
              </a:rPr>
              <a:t>parameters</a:t>
            </a:r>
            <a:r>
              <a:rPr lang="en-US" dirty="0">
                <a:solidFill>
                  <a:srgbClr val="7030A0"/>
                </a:solidFill>
              </a:rPr>
              <a:t> (curried)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1216F9-DFA7-18BA-F96A-89265CA5769B}"/>
              </a:ext>
            </a:extLst>
          </p:cNvPr>
          <p:cNvSpPr/>
          <p:nvPr/>
        </p:nvSpPr>
        <p:spPr>
          <a:xfrm>
            <a:off x="2809194" y="1937149"/>
            <a:ext cx="1141300" cy="21702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67" grpId="0" animBg="1"/>
      <p:bldP spid="68" grpId="0" animBg="1"/>
      <p:bldP spid="4" grpId="0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283977" y="2255275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5201533" y="505548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5424609" y="5867290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963DDC7-069C-7C6C-C05D-A649B957EC1B}"/>
              </a:ext>
            </a:extLst>
          </p:cNvPr>
          <p:cNvSpPr/>
          <p:nvPr/>
        </p:nvSpPr>
        <p:spPr>
          <a:xfrm>
            <a:off x="4595813" y="1759483"/>
            <a:ext cx="1338261" cy="1655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365CC-2E77-9AD1-CC36-A425045CC04E}"/>
              </a:ext>
            </a:extLst>
          </p:cNvPr>
          <p:cNvSpPr/>
          <p:nvPr/>
        </p:nvSpPr>
        <p:spPr>
          <a:xfrm>
            <a:off x="2787660" y="1759483"/>
            <a:ext cx="1534420" cy="16551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6E10EC7-30EC-1C14-91A0-C2D759C90D2F}"/>
              </a:ext>
            </a:extLst>
          </p:cNvPr>
          <p:cNvSpPr/>
          <p:nvPr/>
        </p:nvSpPr>
        <p:spPr>
          <a:xfrm>
            <a:off x="3721894" y="1654988"/>
            <a:ext cx="746834" cy="2119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54CF8-A578-727C-CB78-765687D8B2E6}"/>
                  </a:ext>
                </a:extLst>
              </p:cNvPr>
              <p:cNvSpPr txBox="1"/>
              <p:nvPr/>
            </p:nvSpPr>
            <p:spPr>
              <a:xfrm>
                <a:off x="333698" y="1493553"/>
                <a:ext cx="1439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A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3D</a:t>
                </a:r>
                <a:r>
                  <a:rPr lang="en-US" sz="1600" dirty="0">
                    <a:solidFill>
                      <a:srgbClr val="7030A0"/>
                    </a:solidFill>
                  </a:rPr>
                  <a:t> Matrix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×4×13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D54CF8-A578-727C-CB78-765687D8B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98" y="1493553"/>
                <a:ext cx="1439729" cy="584775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2CEAF9-052E-45B6-9546-133EE6CC6BFD}"/>
</file>

<file path=customXml/itemProps2.xml><?xml version="1.0" encoding="utf-8"?>
<ds:datastoreItem xmlns:ds="http://schemas.openxmlformats.org/officeDocument/2006/customXml" ds:itemID="{3A04476A-4274-4F03-9E4F-3B74F689DA61}"/>
</file>

<file path=customXml/itemProps3.xml><?xml version="1.0" encoding="utf-8"?>
<ds:datastoreItem xmlns:ds="http://schemas.openxmlformats.org/officeDocument/2006/customXml" ds:itemID="{15C94997-76DB-4D3A-934E-21FC2684C37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7676</TotalTime>
  <Words>5331</Words>
  <Application>Microsoft Office PowerPoint</Application>
  <PresentationFormat>On-screen Show (4:3)</PresentationFormat>
  <Paragraphs>823</Paragraphs>
  <Slides>109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PowerPoint Presentation</vt:lpstr>
      <vt:lpstr>Session 09 – Part 1 of 2 – Topics</vt:lpstr>
      <vt:lpstr>Session 09 – Part 1 of 2 – Topics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Python Pickle</vt:lpstr>
      <vt:lpstr>View bessel_correction.py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the Uniform Distribution</vt:lpstr>
      <vt:lpstr>Variance of the Uniform Distribution</vt:lpstr>
      <vt:lpstr>Open uniform_variance.py</vt:lpstr>
      <vt:lpstr>View uniform_variance.py</vt:lpstr>
      <vt:lpstr>Run uniform_variance.py</vt:lpstr>
      <vt:lpstr>Variance of the Uniform Distribution</vt:lpstr>
      <vt:lpstr>Variance of the Uniform Distribution</vt:lpstr>
      <vt:lpstr>Variance of the Uniform Distribution</vt:lpstr>
      <vt:lpstr>Variance of the Uniform Distribution</vt:lpstr>
      <vt:lpstr>Variance of the Uniform Distribution</vt:lpstr>
      <vt:lpstr>Variance of the Uniform Distribution </vt:lpstr>
      <vt:lpstr>Open second_moment.py</vt:lpstr>
      <vt:lpstr>Run second_moment.py</vt:lpstr>
      <vt:lpstr>Variance of the Uniform Distribution </vt:lpstr>
      <vt:lpstr>Edit second_moment.py</vt:lpstr>
      <vt:lpstr>Run second_moment.py</vt:lpstr>
      <vt:lpstr>Variance of the Uniform Distribution </vt:lpstr>
      <vt:lpstr>Session 09 – Part 2 of 2 – Topics</vt:lpstr>
      <vt:lpstr>Binomial Distribution</vt:lpstr>
      <vt:lpstr>Open binomial_distribution.py</vt:lpstr>
      <vt:lpstr>Run binomial_distribution.py</vt:lpstr>
      <vt:lpstr>Simulating a Normal Distribution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PowerPoint Presentation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Open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Measuring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Now You Know…</vt:lpstr>
      <vt:lpstr>Session 09 – 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976</cp:revision>
  <cp:lastPrinted>2015-06-01T00:45:11Z</cp:lastPrinted>
  <dcterms:created xsi:type="dcterms:W3CDTF">2014-09-21T17:58:26Z</dcterms:created>
  <dcterms:modified xsi:type="dcterms:W3CDTF">2024-06-14T03:35:28Z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